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notesSlides/notesSlide24.xml" ContentType="application/vnd.openxmlformats-officedocument.presentationml.notesSlide+xml"/>
  <Override PartName="/ppt/theme/themeOverride25.xml" ContentType="application/vnd.openxmlformats-officedocument.themeOverride+xml"/>
  <Override PartName="/ppt/notesSlides/notesSlide25.xml" ContentType="application/vnd.openxmlformats-officedocument.presentationml.notesSlide+xml"/>
  <Override PartName="/ppt/theme/themeOverride26.xml" ContentType="application/vnd.openxmlformats-officedocument.themeOverride+xml"/>
  <Override PartName="/ppt/notesSlides/notesSlide26.xml" ContentType="application/vnd.openxmlformats-officedocument.presentationml.notesSlide+xml"/>
  <Override PartName="/ppt/theme/themeOverride27.xml" ContentType="application/vnd.openxmlformats-officedocument.themeOverride+xml"/>
  <Override PartName="/ppt/notesSlides/notesSlide27.xml" ContentType="application/vnd.openxmlformats-officedocument.presentationml.notesSlide+xml"/>
  <Override PartName="/ppt/theme/themeOverride28.xml" ContentType="application/vnd.openxmlformats-officedocument.themeOverride+xml"/>
  <Override PartName="/ppt/notesSlides/notesSlide28.xml" ContentType="application/vnd.openxmlformats-officedocument.presentationml.notesSlide+xml"/>
  <Override PartName="/ppt/theme/themeOverride29.xml" ContentType="application/vnd.openxmlformats-officedocument.themeOverride+xml"/>
  <Override PartName="/ppt/notesSlides/notesSlide29.xml" ContentType="application/vnd.openxmlformats-officedocument.presentationml.notesSlide+xml"/>
  <Override PartName="/ppt/theme/themeOverride30.xml" ContentType="application/vnd.openxmlformats-officedocument.themeOverride+xml"/>
  <Override PartName="/ppt/notesSlides/notesSlide30.xml" ContentType="application/vnd.openxmlformats-officedocument.presentationml.notesSlide+xml"/>
  <Override PartName="/ppt/theme/themeOverride31.xml" ContentType="application/vnd.openxmlformats-officedocument.themeOverride+xml"/>
  <Override PartName="/ppt/notesSlides/notesSlide31.xml" ContentType="application/vnd.openxmlformats-officedocument.presentationml.notesSlide+xml"/>
  <Override PartName="/ppt/theme/themeOverride32.xml" ContentType="application/vnd.openxmlformats-officedocument.themeOverride+xml"/>
  <Override PartName="/ppt/notesSlides/notesSlide32.xml" ContentType="application/vnd.openxmlformats-officedocument.presentationml.notesSlide+xml"/>
  <Override PartName="/ppt/theme/themeOverride33.xml" ContentType="application/vnd.openxmlformats-officedocument.themeOverride+xml"/>
  <Override PartName="/ppt/notesSlides/notesSlide33.xml" ContentType="application/vnd.openxmlformats-officedocument.presentationml.notesSlide+xml"/>
  <Override PartName="/ppt/theme/themeOverride34.xml" ContentType="application/vnd.openxmlformats-officedocument.themeOverride+xml"/>
  <Override PartName="/ppt/notesSlides/notesSlide34.xml" ContentType="application/vnd.openxmlformats-officedocument.presentationml.notesSlide+xml"/>
  <Override PartName="/ppt/theme/themeOverride35.xml" ContentType="application/vnd.openxmlformats-officedocument.themeOverride+xml"/>
  <Override PartName="/ppt/notesSlides/notesSlide35.xml" ContentType="application/vnd.openxmlformats-officedocument.presentationml.notesSlide+xml"/>
  <Override PartName="/ppt/theme/themeOverride36.xml" ContentType="application/vnd.openxmlformats-officedocument.themeOverride+xml"/>
  <Override PartName="/ppt/notesSlides/notesSlide36.xml" ContentType="application/vnd.openxmlformats-officedocument.presentationml.notesSlide+xml"/>
  <Override PartName="/ppt/theme/themeOverride37.xml" ContentType="application/vnd.openxmlformats-officedocument.themeOverride+xml"/>
  <Override PartName="/ppt/notesSlides/notesSlide37.xml" ContentType="application/vnd.openxmlformats-officedocument.presentationml.notesSlide+xml"/>
  <Override PartName="/ppt/theme/themeOverride38.xml" ContentType="application/vnd.openxmlformats-officedocument.themeOverride+xml"/>
  <Override PartName="/ppt/notesSlides/notesSlide38.xml" ContentType="application/vnd.openxmlformats-officedocument.presentationml.notesSlide+xml"/>
  <Override PartName="/ppt/theme/themeOverride39.xml" ContentType="application/vnd.openxmlformats-officedocument.themeOverride+xml"/>
  <Override PartName="/ppt/notesSlides/notesSlide39.xml" ContentType="application/vnd.openxmlformats-officedocument.presentationml.notesSlide+xml"/>
  <Override PartName="/ppt/theme/themeOverride40.xml" ContentType="application/vnd.openxmlformats-officedocument.themeOverride+xml"/>
  <Override PartName="/ppt/notesSlides/notesSlide40.xml" ContentType="application/vnd.openxmlformats-officedocument.presentationml.notesSlide+xml"/>
  <Override PartName="/ppt/theme/themeOverride41.xml" ContentType="application/vnd.openxmlformats-officedocument.themeOverride+xml"/>
  <Override PartName="/ppt/notesSlides/notesSlide41.xml" ContentType="application/vnd.openxmlformats-officedocument.presentationml.notesSlide+xml"/>
  <Override PartName="/ppt/theme/themeOverride42.xml" ContentType="application/vnd.openxmlformats-officedocument.themeOverride+xml"/>
  <Override PartName="/ppt/notesSlides/notesSlide42.xml" ContentType="application/vnd.openxmlformats-officedocument.presentationml.notesSlide+xml"/>
  <Override PartName="/ppt/theme/themeOverride43.xml" ContentType="application/vnd.openxmlformats-officedocument.themeOverride+xml"/>
  <Override PartName="/ppt/notesSlides/notesSlide43.xml" ContentType="application/vnd.openxmlformats-officedocument.presentationml.notesSlide+xml"/>
  <Override PartName="/ppt/theme/themeOverride44.xml" ContentType="application/vnd.openxmlformats-officedocument.themeOverride+xml"/>
  <Override PartName="/ppt/notesSlides/notesSlide44.xml" ContentType="application/vnd.openxmlformats-officedocument.presentationml.notesSlide+xml"/>
  <Override PartName="/ppt/theme/themeOverride45.xml" ContentType="application/vnd.openxmlformats-officedocument.themeOverride+xml"/>
  <Override PartName="/ppt/notesSlides/notesSlide45.xml" ContentType="application/vnd.openxmlformats-officedocument.presentationml.notesSlide+xml"/>
  <Override PartName="/ppt/theme/themeOverride46.xml" ContentType="application/vnd.openxmlformats-officedocument.themeOverride+xml"/>
  <Override PartName="/ppt/notesSlides/notesSlide46.xml" ContentType="application/vnd.openxmlformats-officedocument.presentationml.notesSlide+xml"/>
  <Override PartName="/ppt/theme/themeOverride47.xml" ContentType="application/vnd.openxmlformats-officedocument.themeOverride+xml"/>
  <Override PartName="/ppt/notesSlides/notesSlide47.xml" ContentType="application/vnd.openxmlformats-officedocument.presentationml.notesSlide+xml"/>
  <Override PartName="/ppt/theme/themeOverride48.xml" ContentType="application/vnd.openxmlformats-officedocument.themeOverride+xml"/>
  <Override PartName="/ppt/notesSlides/notesSlide48.xml" ContentType="application/vnd.openxmlformats-officedocument.presentationml.notesSlide+xml"/>
  <Override PartName="/ppt/theme/themeOverride49.xml" ContentType="application/vnd.openxmlformats-officedocument.themeOverride+xml"/>
  <Override PartName="/ppt/notesSlides/notesSlide49.xml" ContentType="application/vnd.openxmlformats-officedocument.presentationml.notesSlide+xml"/>
  <Override PartName="/ppt/theme/themeOverride50.xml" ContentType="application/vnd.openxmlformats-officedocument.themeOverride+xml"/>
  <Override PartName="/ppt/tags/tag66.xml" ContentType="application/vnd.openxmlformats-officedocument.presentationml.tags+xml"/>
  <Override PartName="/ppt/notesSlides/notesSlide50.xml" ContentType="application/vnd.openxmlformats-officedocument.presentationml.notesSlide+xml"/>
  <Override PartName="/ppt/theme/themeOverride51.xml" ContentType="application/vnd.openxmlformats-officedocument.themeOverr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65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4"/>
  </p:notesMasterIdLst>
  <p:sldIdLst>
    <p:sldId id="410" r:id="rId3"/>
    <p:sldId id="412" r:id="rId4"/>
    <p:sldId id="457" r:id="rId5"/>
    <p:sldId id="458" r:id="rId6"/>
    <p:sldId id="413" r:id="rId7"/>
    <p:sldId id="414" r:id="rId8"/>
    <p:sldId id="423" r:id="rId9"/>
    <p:sldId id="424" r:id="rId10"/>
    <p:sldId id="425" r:id="rId11"/>
    <p:sldId id="426" r:id="rId12"/>
    <p:sldId id="427" r:id="rId13"/>
    <p:sldId id="415" r:id="rId14"/>
    <p:sldId id="416" r:id="rId15"/>
    <p:sldId id="417" r:id="rId16"/>
    <p:sldId id="418" r:id="rId17"/>
    <p:sldId id="419" r:id="rId18"/>
    <p:sldId id="420" r:id="rId19"/>
    <p:sldId id="421" r:id="rId20"/>
    <p:sldId id="422" r:id="rId21"/>
    <p:sldId id="429" r:id="rId22"/>
    <p:sldId id="460" r:id="rId23"/>
    <p:sldId id="459" r:id="rId24"/>
    <p:sldId id="430" r:id="rId25"/>
    <p:sldId id="431" r:id="rId26"/>
    <p:sldId id="432" r:id="rId27"/>
    <p:sldId id="433" r:id="rId28"/>
    <p:sldId id="434" r:id="rId29"/>
    <p:sldId id="428" r:id="rId30"/>
    <p:sldId id="435" r:id="rId31"/>
    <p:sldId id="436" r:id="rId32"/>
    <p:sldId id="437" r:id="rId33"/>
    <p:sldId id="438" r:id="rId34"/>
    <p:sldId id="450" r:id="rId35"/>
    <p:sldId id="439" r:id="rId36"/>
    <p:sldId id="451" r:id="rId37"/>
    <p:sldId id="452" r:id="rId38"/>
    <p:sldId id="453" r:id="rId39"/>
    <p:sldId id="440" r:id="rId40"/>
    <p:sldId id="441" r:id="rId41"/>
    <p:sldId id="442" r:id="rId42"/>
    <p:sldId id="454" r:id="rId43"/>
    <p:sldId id="443" r:id="rId44"/>
    <p:sldId id="444" r:id="rId45"/>
    <p:sldId id="445" r:id="rId46"/>
    <p:sldId id="446" r:id="rId47"/>
    <p:sldId id="447" r:id="rId48"/>
    <p:sldId id="448" r:id="rId49"/>
    <p:sldId id="455" r:id="rId50"/>
    <p:sldId id="449" r:id="rId51"/>
    <p:sldId id="456" r:id="rId52"/>
    <p:sldId id="411" r:id="rId53"/>
  </p:sldIdLst>
  <p:sldSz cx="9144000" cy="6858000" type="screen4x3"/>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7" userDrawn="1">
          <p15:clr>
            <a:srgbClr val="A4A3A4"/>
          </p15:clr>
        </p15:guide>
        <p15:guide id="2" pos="28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614D"/>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24" d="100"/>
          <a:sy n="124" d="100"/>
        </p:scale>
        <p:origin x="1685" y="101"/>
      </p:cViewPr>
      <p:guideLst>
        <p:guide orient="horz" pos="2277"/>
        <p:guide pos="283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2025/4/29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21</a:t>
            </a:fld>
            <a:endParaRPr lang="zh-CN" altLang="en-US"/>
          </a:p>
        </p:txBody>
      </p:sp>
    </p:spTree>
    <p:extLst>
      <p:ext uri="{BB962C8B-B14F-4D97-AF65-F5344CB8AC3E}">
        <p14:creationId xmlns:p14="http://schemas.microsoft.com/office/powerpoint/2010/main" val="570576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22</a:t>
            </a:fld>
            <a:endParaRPr lang="zh-CN" altLang="en-US"/>
          </a:p>
        </p:txBody>
      </p:sp>
    </p:spTree>
    <p:extLst>
      <p:ext uri="{BB962C8B-B14F-4D97-AF65-F5344CB8AC3E}">
        <p14:creationId xmlns:p14="http://schemas.microsoft.com/office/powerpoint/2010/main" val="464452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a:t>
            </a:fld>
            <a:endParaRPr lang="zh-CN" altLang="en-US"/>
          </a:p>
        </p:txBody>
      </p:sp>
    </p:spTree>
    <p:extLst>
      <p:ext uri="{BB962C8B-B14F-4D97-AF65-F5344CB8AC3E}">
        <p14:creationId xmlns:p14="http://schemas.microsoft.com/office/powerpoint/2010/main" val="609387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a:t>
            </a:fld>
            <a:endParaRPr lang="zh-CN" altLang="en-US"/>
          </a:p>
        </p:txBody>
      </p:sp>
    </p:spTree>
    <p:extLst>
      <p:ext uri="{BB962C8B-B14F-4D97-AF65-F5344CB8AC3E}">
        <p14:creationId xmlns:p14="http://schemas.microsoft.com/office/powerpoint/2010/main" val="3871795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51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10"/>
          </p:nvPr>
        </p:nvSpPr>
        <p:spPr/>
        <p:txBody>
          <a:bodyPr/>
          <a:lstStyle/>
          <a:p>
            <a:fld id="{2659FB61-0C9E-4E97-B72F-39B92671D19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914400"/>
            <a:ext cx="73494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3560400"/>
            <a:ext cx="73494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2025/4/29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2025/4/29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774000"/>
            <a:ext cx="82296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2025/4/29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2484000"/>
            <a:ext cx="73494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3560400"/>
            <a:ext cx="73494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490400"/>
            <a:ext cx="82269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2025/4/29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3848400"/>
            <a:ext cx="58266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4615200"/>
            <a:ext cx="58266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2025/4/29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501200"/>
            <a:ext cx="38826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501200"/>
            <a:ext cx="38826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2025/4/29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429200"/>
            <a:ext cx="40068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854000"/>
            <a:ext cx="40068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421729"/>
            <a:ext cx="40068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854000"/>
            <a:ext cx="40068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2025/4/29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2025/4/29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2025/4/29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248" y="1555115"/>
            <a:ext cx="3924776"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555200"/>
            <a:ext cx="3920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2025/4/29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914400"/>
            <a:ext cx="783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914400"/>
            <a:ext cx="68769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2025/4/29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459000" y="6314400"/>
            <a:ext cx="2025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2025/4/29</a:t>
            </a:fld>
            <a:endParaRPr lang="zh-CN" altLang="en-US"/>
          </a:p>
        </p:txBody>
      </p:sp>
      <p:sp>
        <p:nvSpPr>
          <p:cNvPr id="5" name="页脚占位符 4"/>
          <p:cNvSpPr>
            <a:spLocks noGrp="1"/>
          </p:cNvSpPr>
          <p:nvPr>
            <p:ph type="ftr" sz="quarter" idx="3"/>
            <p:custDataLst>
              <p:tags r:id="rId17"/>
            </p:custDataLst>
          </p:nvPr>
        </p:nvSpPr>
        <p:spPr>
          <a:xfrm>
            <a:off x="3087000" y="6314400"/>
            <a:ext cx="297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6658200" y="6314400"/>
            <a:ext cx="2025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2025/4/29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hemeOverride" Target="../theme/themeOverride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2.png"/><Relationship Id="rId2" Type="http://schemas.openxmlformats.org/officeDocument/2006/relationships/slideLayout" Target="../slideLayouts/slideLayout14.xml"/><Relationship Id="rId1" Type="http://schemas.openxmlformats.org/officeDocument/2006/relationships/themeOverride" Target="../theme/themeOverride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hemeOverride" Target="../theme/themeOverride12.xml"/><Relationship Id="rId5" Type="http://schemas.openxmlformats.org/officeDocument/2006/relationships/image" Target="../media/image1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hemeOverride" Target="../theme/themeOverride13.xml"/><Relationship Id="rId5" Type="http://schemas.openxmlformats.org/officeDocument/2006/relationships/image" Target="../media/image2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hemeOverride" Target="../theme/themeOverride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5.xml"/><Relationship Id="rId7"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themeOverride" Target="../theme/themeOverride15.xml"/><Relationship Id="rId6" Type="http://schemas.openxmlformats.org/officeDocument/2006/relationships/image" Target="../media/image12.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hemeOverride" Target="../theme/themeOverride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notesSlide" Target="../notesSlides/notesSlide17.xml"/><Relationship Id="rId7" Type="http://schemas.openxmlformats.org/officeDocument/2006/relationships/image" Target="../media/image280.png"/><Relationship Id="rId2" Type="http://schemas.openxmlformats.org/officeDocument/2006/relationships/slideLayout" Target="../slideLayouts/slideLayout14.xml"/><Relationship Id="rId1" Type="http://schemas.openxmlformats.org/officeDocument/2006/relationships/themeOverride" Target="../theme/themeOverride17.xml"/><Relationship Id="rId6" Type="http://schemas.openxmlformats.org/officeDocument/2006/relationships/image" Target="../media/image270.png"/><Relationship Id="rId5" Type="http://schemas.openxmlformats.org/officeDocument/2006/relationships/image" Target="../media/image31.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hemeOverride" Target="../theme/themeOverride18.xml"/><Relationship Id="rId5" Type="http://schemas.openxmlformats.org/officeDocument/2006/relationships/image" Target="../media/image300.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hemeOverride" Target="../theme/themeOverride19.xml"/><Relationship Id="rId6" Type="http://schemas.openxmlformats.org/officeDocument/2006/relationships/image" Target="../media/image23.png"/><Relationship Id="rId5" Type="http://schemas.openxmlformats.org/officeDocument/2006/relationships/image" Target="../media/image3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hemeOverride" Target="../theme/themeOverride2.xml"/><Relationship Id="rId5" Type="http://schemas.openxmlformats.org/officeDocument/2006/relationships/image" Target="../media/image4.GIF"/><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hemeOverride" Target="../theme/themeOverride20.xml"/><Relationship Id="rId5" Type="http://schemas.openxmlformats.org/officeDocument/2006/relationships/image" Target="../media/image3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hemeOverride" Target="../theme/themeOverride21.xml"/><Relationship Id="rId5" Type="http://schemas.openxmlformats.org/officeDocument/2006/relationships/image" Target="../media/image3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2.xml"/><Relationship Id="rId7" Type="http://schemas.openxmlformats.org/officeDocument/2006/relationships/image" Target="../media/image32.png"/><Relationship Id="rId2" Type="http://schemas.openxmlformats.org/officeDocument/2006/relationships/slideLayout" Target="../slideLayouts/slideLayout14.xml"/><Relationship Id="rId1" Type="http://schemas.openxmlformats.org/officeDocument/2006/relationships/themeOverride" Target="../theme/themeOverride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notesSlide" Target="../notesSlides/notesSlide23.xml"/><Relationship Id="rId7" Type="http://schemas.openxmlformats.org/officeDocument/2006/relationships/image" Target="../media/image350.png"/><Relationship Id="rId2" Type="http://schemas.openxmlformats.org/officeDocument/2006/relationships/slideLayout" Target="../slideLayouts/slideLayout14.xml"/><Relationship Id="rId1" Type="http://schemas.openxmlformats.org/officeDocument/2006/relationships/themeOverride" Target="../theme/themeOverride23.xml"/><Relationship Id="rId6" Type="http://schemas.openxmlformats.org/officeDocument/2006/relationships/image" Target="../media/image340.png"/><Relationship Id="rId5" Type="http://schemas.openxmlformats.org/officeDocument/2006/relationships/image" Target="../media/image3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hemeOverride" Target="../theme/themeOverride24.xml"/><Relationship Id="rId5" Type="http://schemas.openxmlformats.org/officeDocument/2006/relationships/image" Target="../media/image38.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5.xml"/><Relationship Id="rId7" Type="http://schemas.openxmlformats.org/officeDocument/2006/relationships/image" Target="../media/image41.png"/><Relationship Id="rId2" Type="http://schemas.openxmlformats.org/officeDocument/2006/relationships/slideLayout" Target="../slideLayouts/slideLayout14.xml"/><Relationship Id="rId1" Type="http://schemas.openxmlformats.org/officeDocument/2006/relationships/themeOverride" Target="../theme/themeOverride2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png"/><Relationship Id="rId9" Type="http://schemas.openxmlformats.org/officeDocument/2006/relationships/image" Target="../media/image4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hemeOverride" Target="../theme/themeOverride26.xml"/><Relationship Id="rId5" Type="http://schemas.openxmlformats.org/officeDocument/2006/relationships/image" Target="../media/image4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hemeOverride" Target="../theme/themeOverride27.xml"/><Relationship Id="rId5" Type="http://schemas.openxmlformats.org/officeDocument/2006/relationships/image" Target="../media/image4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hemeOverride" Target="../theme/themeOverride28.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7.png"/><Relationship Id="rId2" Type="http://schemas.openxmlformats.org/officeDocument/2006/relationships/slideLayout" Target="../slideLayouts/slideLayout14.xml"/><Relationship Id="rId1" Type="http://schemas.openxmlformats.org/officeDocument/2006/relationships/themeOverride" Target="../theme/themeOverride2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hemeOverride" Target="../theme/themeOverride3.xml"/><Relationship Id="rId5" Type="http://schemas.openxmlformats.org/officeDocument/2006/relationships/image" Target="../media/image5.gif"/><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themeOverride" Target="../theme/themeOverride30.xml"/><Relationship Id="rId6" Type="http://schemas.openxmlformats.org/officeDocument/2006/relationships/image" Target="../media/image30.png"/><Relationship Id="rId5" Type="http://schemas.openxmlformats.org/officeDocument/2006/relationships/image" Target="../media/image48.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hemeOverride" Target="../theme/themeOverride31.xml"/><Relationship Id="rId5" Type="http://schemas.openxmlformats.org/officeDocument/2006/relationships/image" Target="../media/image49.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themeOverride" Target="../theme/themeOverride32.xml"/><Relationship Id="rId5" Type="http://schemas.openxmlformats.org/officeDocument/2006/relationships/image" Target="../media/image50.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51.png"/><Relationship Id="rId2" Type="http://schemas.microsoft.com/office/2007/relationships/media" Target="../media/media1.mp4"/><Relationship Id="rId1" Type="http://schemas.openxmlformats.org/officeDocument/2006/relationships/themeOverride" Target="../theme/themeOverride33.xml"/><Relationship Id="rId6" Type="http://schemas.openxmlformats.org/officeDocument/2006/relationships/image" Target="../media/image1.png"/><Relationship Id="rId5" Type="http://schemas.openxmlformats.org/officeDocument/2006/relationships/notesSlide" Target="../notesSlides/notesSlide33.xml"/><Relationship Id="rId4"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themeOverride" Target="../theme/themeOverride34.xml"/><Relationship Id="rId5" Type="http://schemas.openxmlformats.org/officeDocument/2006/relationships/image" Target="../media/image52.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hemeOverride" Target="../theme/themeOverride35.xml"/><Relationship Id="rId5" Type="http://schemas.openxmlformats.org/officeDocument/2006/relationships/image" Target="../media/image5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themeOverride" Target="../theme/themeOverride36.xml"/><Relationship Id="rId5" Type="http://schemas.openxmlformats.org/officeDocument/2006/relationships/image" Target="../media/image5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themeOverride" Target="../theme/themeOverride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themeOverride" Target="../theme/themeOverride38.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themeOverride" Target="../theme/themeOverride39.xml"/><Relationship Id="rId5" Type="http://schemas.openxmlformats.org/officeDocument/2006/relationships/image" Target="../media/image5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hemeOverride" Target="../theme/themeOverride4.xml"/><Relationship Id="rId5" Type="http://schemas.openxmlformats.org/officeDocument/2006/relationships/image" Target="../media/image6.gif"/><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hemeOverride" Target="../theme/themeOverride4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themeOverride" Target="../theme/themeOverride41.xml"/><Relationship Id="rId5" Type="http://schemas.openxmlformats.org/officeDocument/2006/relationships/image" Target="../media/image61.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themeOverride" Target="../theme/themeOverride42.xml"/><Relationship Id="rId5" Type="http://schemas.openxmlformats.org/officeDocument/2006/relationships/image" Target="../media/image62.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65.png"/><Relationship Id="rId2" Type="http://schemas.openxmlformats.org/officeDocument/2006/relationships/slideLayout" Target="../slideLayouts/slideLayout14.xml"/><Relationship Id="rId1" Type="http://schemas.openxmlformats.org/officeDocument/2006/relationships/themeOverride" Target="../theme/themeOverride4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themeOverride" Target="../theme/themeOverride4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hemeOverride" Target="../theme/themeOverride4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xml"/><Relationship Id="rId1" Type="http://schemas.openxmlformats.org/officeDocument/2006/relationships/themeOverride" Target="../theme/themeOverride46.xml"/><Relationship Id="rId5" Type="http://schemas.openxmlformats.org/officeDocument/2006/relationships/image" Target="../media/image70.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hemeOverride" Target="../theme/themeOverride4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hemeOverride" Target="../theme/themeOverride48.xml"/><Relationship Id="rId5" Type="http://schemas.openxmlformats.org/officeDocument/2006/relationships/image" Target="../media/image71.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themeOverride" Target="../theme/themeOverride49.xml"/><Relationship Id="rId5" Type="http://schemas.openxmlformats.org/officeDocument/2006/relationships/image" Target="../media/image1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hemeOverride" Target="../theme/themeOverride5.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6.xml"/><Relationship Id="rId1" Type="http://schemas.openxmlformats.org/officeDocument/2006/relationships/themeOverride" Target="../theme/themeOverride50.xml"/><Relationship Id="rId6" Type="http://schemas.openxmlformats.org/officeDocument/2006/relationships/image" Target="../media/image72.png"/><Relationship Id="rId5" Type="http://schemas.openxmlformats.org/officeDocument/2006/relationships/image" Target="../media/image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themeOverride" Target="../theme/themeOverride5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5.xml"/><Relationship Id="rId7" Type="http://schemas.openxmlformats.org/officeDocument/2006/relationships/image" Target="../media/image5.png"/><Relationship Id="rId2" Type="http://schemas.openxmlformats.org/officeDocument/2006/relationships/tags" Target="../tags/tag64.xml"/><Relationship Id="rId1" Type="http://schemas.openxmlformats.org/officeDocument/2006/relationships/themeOverride" Target="../theme/themeOverride6.xml"/><Relationship Id="rId6" Type="http://schemas.openxmlformats.org/officeDocument/2006/relationships/image" Target="../media/image1.png"/><Relationship Id="rId5" Type="http://schemas.openxmlformats.org/officeDocument/2006/relationships/notesSlide" Target="../notesSlides/notesSlide6.xml"/><Relationship Id="rId10" Type="http://schemas.openxmlformats.org/officeDocument/2006/relationships/image" Target="../media/image7.png"/><Relationship Id="rId4" Type="http://schemas.openxmlformats.org/officeDocument/2006/relationships/slideLayout" Target="../slideLayouts/slideLayout14.xml"/><Relationship Id="rId9" Type="http://schemas.openxmlformats.org/officeDocument/2006/relationships/tags" Target="../tags/tag65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hemeOverride" Target="../theme/themeOverride7.xml"/><Relationship Id="rId5"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8.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hemeOverride" Target="../theme/themeOverride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14.xml"/><Relationship Id="rId1" Type="http://schemas.openxmlformats.org/officeDocument/2006/relationships/themeOverride" Target="../theme/themeOverride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0" name="TextBox 19"/>
          <p:cNvSpPr txBox="1"/>
          <p:nvPr/>
        </p:nvSpPr>
        <p:spPr>
          <a:xfrm>
            <a:off x="35496" y="1883306"/>
            <a:ext cx="9073008" cy="1014730"/>
          </a:xfrm>
          <a:prstGeom prst="rect">
            <a:avLst/>
          </a:prstGeom>
          <a:noFill/>
        </p:spPr>
        <p:txBody>
          <a:bodyPr wrap="square" rtlCol="0">
            <a:spAutoFit/>
          </a:bodyPr>
          <a:lstStyle/>
          <a:p>
            <a:pPr algn="ctr">
              <a:buClrTx/>
              <a:buSzTx/>
              <a:buFontTx/>
            </a:pPr>
            <a:r>
              <a:rPr lang="zh-CN" altLang="en-US" sz="6000" b="1" dirty="0">
                <a:solidFill>
                  <a:srgbClr val="18478F"/>
                </a:solidFill>
                <a:latin typeface="+mn-ea"/>
                <a:cs typeface="+mn-ea"/>
                <a:sym typeface="+mn-ea"/>
              </a:rPr>
              <a:t>深度强化学习</a:t>
            </a:r>
          </a:p>
        </p:txBody>
      </p:sp>
      <p:pic>
        <p:nvPicPr>
          <p:cNvPr id="6" name="Picture 7" descr="校园-大门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97095"/>
            <a:ext cx="9144000" cy="214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未标题-1"/>
          <p:cNvPicPr>
            <a:picLocks noChangeAspect="1"/>
          </p:cNvPicPr>
          <p:nvPr/>
        </p:nvPicPr>
        <p:blipFill>
          <a:blip r:embed="rId6"/>
          <a:stretch>
            <a:fillRect/>
          </a:stretch>
        </p:blipFill>
        <p:spPr>
          <a:xfrm>
            <a:off x="63500" y="63500"/>
            <a:ext cx="1228090" cy="125603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520700" y="1362075"/>
            <a:ext cx="8018145" cy="829945"/>
            <a:chOff x="765" y="2299"/>
            <a:chExt cx="12627" cy="1307"/>
          </a:xfrm>
        </p:grpSpPr>
        <p:sp>
          <p:nvSpPr>
            <p:cNvPr id="9" name="椭圆 8"/>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0" name="文本框 9"/>
                <p:cNvSpPr txBox="1"/>
                <p:nvPr/>
              </p:nvSpPr>
              <p:spPr>
                <a:xfrm>
                  <a:off x="1015" y="2299"/>
                  <a:ext cx="12377" cy="1307"/>
                </a:xfrm>
                <a:prstGeom prst="rect">
                  <a:avLst/>
                </a:prstGeom>
                <a:noFill/>
              </p:spPr>
              <p:txBody>
                <a:bodyPr wrap="square" rtlCol="0" anchor="t">
                  <a:spAutoFit/>
                </a:bodyPr>
                <a:lstStyle/>
                <a:p>
                  <a:pPr algn="just"/>
                  <a:r>
                    <a:rPr lang="zh-CN" altLang="en-US" sz="2400" dirty="0">
                      <a:sym typeface="+mn-ea"/>
                    </a:rPr>
                    <a:t>给定</a:t>
                  </a:r>
                  <a:r>
                    <a:rPr lang="zh-CN" altLang="en-US" sz="2400" dirty="0">
                      <a:latin typeface="Times New Roman" panose="02020603050405020304" charset="0"/>
                      <a:cs typeface="Times New Roman" panose="02020603050405020304" charset="0"/>
                      <a:sym typeface="+mn-ea"/>
                    </a:rPr>
                    <a:t>策略</a:t>
                  </a:r>
                  <a14:m>
                    <m:oMath xmlns:m="http://schemas.openxmlformats.org/officeDocument/2006/math">
                      <m:r>
                        <a:rPr lang="en-US" altLang="zh-CN" sz="2400" i="1" dirty="0">
                          <a:latin typeface="Cambria Math" panose="02040503050406030204" charset="0"/>
                          <a:ea typeface="宋体" panose="02010600030101010101" pitchFamily="2" charset="-122"/>
                          <a:cs typeface="Cambria Math" panose="02040503050406030204" charset="0"/>
                          <a:sym typeface="+mn-ea"/>
                        </a:rPr>
                        <m:t>𝜋</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𝑎</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𝑠</m:t>
                      </m:r>
                      <m:r>
                        <a:rPr lang="en-US" altLang="zh-CN" sz="2400" i="1" dirty="0">
                          <a:latin typeface="Cambria Math" panose="02040503050406030204" charset="0"/>
                          <a:ea typeface="宋体" panose="02010600030101010101" pitchFamily="2" charset="-122"/>
                          <a:cs typeface="Cambria Math" panose="02040503050406030204" charset="0"/>
                          <a:sym typeface="+mn-ea"/>
                        </a:rPr>
                        <m:t>)</m:t>
                      </m:r>
                    </m:oMath>
                  </a14:m>
                  <a:r>
                    <a:rPr lang="zh-CN" altLang="en-US" sz="2400" dirty="0">
                      <a:latin typeface="Times New Roman" panose="02020603050405020304" charset="0"/>
                      <a:cs typeface="Times New Roman" panose="02020603050405020304" charset="0"/>
                      <a:sym typeface="+mn-ea"/>
                    </a:rPr>
                    <a:t>，智能体和环境一次交互过程的轨迹</a:t>
                  </a:r>
                  <a:r>
                    <a:rPr lang="en-US" altLang="zh-CN" sz="2400" dirty="0">
                      <a:latin typeface="Times New Roman" panose="02020603050405020304" charset="0"/>
                      <a:cs typeface="Times New Roman" panose="02020603050405020304" charset="0"/>
                      <a:sym typeface="+mn-ea"/>
                    </a:rPr>
                    <a:t>τ 所收到的累积奖励为</a:t>
                  </a:r>
                  <a:r>
                    <a:rPr lang="en-US" altLang="zh-CN" sz="2400" dirty="0">
                      <a:solidFill>
                        <a:srgbClr val="C00000"/>
                      </a:solidFill>
                      <a:latin typeface="Times New Roman" panose="02020603050405020304" charset="0"/>
                      <a:cs typeface="Times New Roman" panose="02020603050405020304" charset="0"/>
                      <a:sym typeface="+mn-ea"/>
                    </a:rPr>
                    <a:t>总回报</a:t>
                  </a:r>
                  <a:r>
                    <a:rPr lang="zh-CN" altLang="en-US" sz="2400" dirty="0">
                      <a:latin typeface="Times New Roman" panose="02020603050405020304" charset="0"/>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return</a:t>
                  </a:r>
                  <a:r>
                    <a:rPr lang="zh-CN" altLang="en-US" sz="2400" dirty="0">
                      <a:latin typeface="Times New Roman" panose="02020603050405020304" charset="0"/>
                      <a:cs typeface="Times New Roman" panose="02020603050405020304" charset="0"/>
                      <a:sym typeface="+mn-ea"/>
                    </a:rPr>
                    <a:t>）</a:t>
                  </a:r>
                </a:p>
              </p:txBody>
            </p:sp>
          </mc:Choice>
          <mc:Fallback xmlns="">
            <p:sp>
              <p:nvSpPr>
                <p:cNvPr id="10" name="文本框 9"/>
                <p:cNvSpPr txBox="1">
                  <a:spLocks noRot="1" noChangeAspect="1" noMove="1" noResize="1" noEditPoints="1" noAdjustHandles="1" noChangeArrowheads="1" noChangeShapeType="1" noTextEdit="1"/>
                </p:cNvSpPr>
                <p:nvPr/>
              </p:nvSpPr>
              <p:spPr>
                <a:xfrm>
                  <a:off x="1015" y="2299"/>
                  <a:ext cx="12377" cy="1307"/>
                </a:xfrm>
                <a:prstGeom prst="rect">
                  <a:avLst/>
                </a:prstGeom>
                <a:blipFill rotWithShape="1">
                  <a:blip r:embed="rId5"/>
                </a:blipFill>
              </p:spPr>
              <p:txBody>
                <a:bodyPr/>
                <a:lstStyle/>
                <a:p>
                  <a:r>
                    <a:rPr lang="zh-CN" altLang="en-US">
                      <a:noFill/>
                    </a:rPr>
                    <a:t> </a:t>
                  </a:r>
                </a:p>
              </p:txBody>
            </p:sp>
          </mc:Fallback>
        </mc:AlternateContent>
      </p:grpSp>
      <p:pic>
        <p:nvPicPr>
          <p:cNvPr id="6" name="图片 5"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2150" y="2320290"/>
            <a:ext cx="2680459" cy="1110352"/>
          </a:xfrm>
          <a:prstGeom prst="rect">
            <a:avLst/>
          </a:prstGeom>
        </p:spPr>
      </p:pic>
      <p:grpSp>
        <p:nvGrpSpPr>
          <p:cNvPr id="20" name="组合 19"/>
          <p:cNvGrpSpPr/>
          <p:nvPr/>
        </p:nvGrpSpPr>
        <p:grpSpPr>
          <a:xfrm>
            <a:off x="750024" y="3749040"/>
            <a:ext cx="7788821" cy="768350"/>
            <a:chOff x="937" y="5535"/>
            <a:chExt cx="12266" cy="1210"/>
          </a:xfrm>
        </p:grpSpPr>
        <p:sp>
          <p:nvSpPr>
            <p:cNvPr id="17" name="椭圆 16"/>
            <p:cNvSpPr/>
            <p:nvPr/>
          </p:nvSpPr>
          <p:spPr>
            <a:xfrm flipV="1">
              <a:off x="937" y="5816"/>
              <a:ext cx="142" cy="142"/>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1079" y="5535"/>
              <a:ext cx="12124" cy="1210"/>
            </a:xfrm>
            <a:prstGeom prst="rect">
              <a:avLst/>
            </a:prstGeom>
            <a:noFill/>
          </p:spPr>
          <p:txBody>
            <a:bodyPr wrap="square" rtlCol="0">
              <a:spAutoFit/>
            </a:bodyPr>
            <a:lstStyle/>
            <a:p>
              <a:pPr marL="0" lvl="1" algn="just"/>
              <a:r>
                <a:rPr lang="en-US" altLang="zh-CN" sz="2200" dirty="0">
                  <a:latin typeface="Times New Roman" panose="02020603050405020304" charset="0"/>
                  <a:cs typeface="Times New Roman" panose="02020603050405020304" charset="0"/>
                  <a:sym typeface="+mn-ea"/>
                </a:rPr>
                <a:t>γ ∈ [0,1]</a:t>
              </a:r>
              <a:r>
                <a:rPr lang="zh-CN" altLang="en-US" sz="2200" dirty="0">
                  <a:latin typeface="Times New Roman" panose="02020603050405020304" charset="0"/>
                  <a:cs typeface="Times New Roman" panose="02020603050405020304" charset="0"/>
                  <a:sym typeface="+mn-ea"/>
                </a:rPr>
                <a:t>是</a:t>
              </a:r>
              <a:r>
                <a:rPr lang="zh-CN" altLang="en-US" sz="2200" dirty="0">
                  <a:solidFill>
                    <a:srgbClr val="C00000"/>
                  </a:solidFill>
                  <a:latin typeface="Times New Roman" panose="02020603050405020304" charset="0"/>
                  <a:cs typeface="Times New Roman" panose="02020603050405020304" charset="0"/>
                  <a:sym typeface="+mn-ea"/>
                </a:rPr>
                <a:t>折扣率</a:t>
              </a:r>
              <a:r>
                <a:rPr lang="zh-CN" altLang="en-US" sz="2200" dirty="0">
                  <a:latin typeface="Times New Roman" panose="02020603050405020304" charset="0"/>
                  <a:cs typeface="Times New Roman" panose="02020603050405020304" charset="0"/>
                  <a:sym typeface="+mn-ea"/>
                </a:rPr>
                <a:t>。当</a:t>
              </a:r>
              <a:r>
                <a:rPr lang="en-US" altLang="zh-CN" sz="2200" dirty="0">
                  <a:latin typeface="Times New Roman" panose="02020603050405020304" charset="0"/>
                  <a:cs typeface="Times New Roman" panose="02020603050405020304" charset="0"/>
                  <a:sym typeface="+mn-ea"/>
                </a:rPr>
                <a:t>γ</a:t>
              </a:r>
              <a:r>
                <a:rPr lang="zh-CN" altLang="en-US" sz="2200" dirty="0">
                  <a:latin typeface="Times New Roman" panose="02020603050405020304" charset="0"/>
                  <a:cs typeface="Times New Roman" panose="02020603050405020304" charset="0"/>
                  <a:sym typeface="+mn-ea"/>
                </a:rPr>
                <a:t>接近于</a:t>
              </a:r>
              <a:r>
                <a:rPr lang="en-US" altLang="zh-CN" sz="2200" dirty="0">
                  <a:latin typeface="Times New Roman" panose="02020603050405020304" charset="0"/>
                  <a:cs typeface="Times New Roman" panose="02020603050405020304" charset="0"/>
                  <a:sym typeface="+mn-ea"/>
                </a:rPr>
                <a:t>0</a:t>
              </a:r>
              <a:r>
                <a:rPr lang="zh-CN" altLang="en-US" sz="2200" dirty="0">
                  <a:latin typeface="Times New Roman" panose="02020603050405020304" charset="0"/>
                  <a:cs typeface="Times New Roman" panose="02020603050405020304" charset="0"/>
                  <a:sym typeface="+mn-ea"/>
                </a:rPr>
                <a:t>时，智能体更在意短期回报；而当</a:t>
              </a:r>
              <a:r>
                <a:rPr lang="en-US" altLang="zh-CN" sz="2200" dirty="0">
                  <a:latin typeface="Times New Roman" panose="02020603050405020304" charset="0"/>
                  <a:cs typeface="Times New Roman" panose="02020603050405020304" charset="0"/>
                  <a:sym typeface="+mn-ea"/>
                </a:rPr>
                <a:t>γ</a:t>
              </a:r>
              <a:r>
                <a:rPr lang="zh-CN" altLang="en-US" sz="2200" dirty="0">
                  <a:latin typeface="Times New Roman" panose="02020603050405020304" charset="0"/>
                  <a:cs typeface="Times New Roman" panose="02020603050405020304" charset="0"/>
                  <a:sym typeface="+mn-ea"/>
                </a:rPr>
                <a:t>接近于</a:t>
              </a:r>
              <a:r>
                <a:rPr lang="en-US" altLang="zh-CN" sz="2200" dirty="0">
                  <a:latin typeface="Times New Roman" panose="02020603050405020304" charset="0"/>
                  <a:cs typeface="Times New Roman" panose="02020603050405020304" charset="0"/>
                  <a:sym typeface="+mn-ea"/>
                </a:rPr>
                <a:t>1</a:t>
              </a:r>
              <a:r>
                <a:rPr lang="zh-CN" altLang="en-US" sz="2200" dirty="0">
                  <a:latin typeface="Times New Roman" panose="02020603050405020304" charset="0"/>
                  <a:cs typeface="Times New Roman" panose="02020603050405020304" charset="0"/>
                  <a:sym typeface="+mn-ea"/>
                </a:rPr>
                <a:t>时，长期回报变得更重要。</a:t>
              </a:r>
            </a:p>
          </p:txBody>
        </p:sp>
      </p:grpSp>
      <p:grpSp>
        <p:nvGrpSpPr>
          <p:cNvPr id="14" name="组合 13"/>
          <p:cNvGrpSpPr/>
          <p:nvPr/>
        </p:nvGrpSpPr>
        <p:grpSpPr>
          <a:xfrm>
            <a:off x="750024" y="4624705"/>
            <a:ext cx="7788821" cy="429895"/>
            <a:chOff x="937" y="5535"/>
            <a:chExt cx="12266" cy="677"/>
          </a:xfrm>
        </p:grpSpPr>
        <p:sp>
          <p:nvSpPr>
            <p:cNvPr id="15" name="椭圆 14"/>
            <p:cNvSpPr/>
            <p:nvPr/>
          </p:nvSpPr>
          <p:spPr>
            <a:xfrm flipV="1">
              <a:off x="937" y="5794"/>
              <a:ext cx="142" cy="142"/>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1078" y="5535"/>
              <a:ext cx="12125" cy="677"/>
            </a:xfrm>
            <a:prstGeom prst="rect">
              <a:avLst/>
            </a:prstGeom>
            <a:noFill/>
          </p:spPr>
          <p:txBody>
            <a:bodyPr wrap="square" rtlCol="0">
              <a:spAutoFit/>
            </a:bodyPr>
            <a:lstStyle/>
            <a:p>
              <a:pPr marL="0" lvl="1" algn="just">
                <a:buClrTx/>
                <a:buSzTx/>
                <a:buFontTx/>
              </a:pPr>
              <a:r>
                <a:rPr lang="en-US" altLang="zh-CN" sz="2200" dirty="0">
                  <a:latin typeface="Times New Roman" panose="02020603050405020304" charset="0"/>
                  <a:cs typeface="Times New Roman" panose="02020603050405020304" charset="0"/>
                  <a:sym typeface="+mn-ea"/>
                </a:rPr>
                <a:t>环境中有一个或多个特殊的终止状态（terminal state）</a:t>
              </a:r>
              <a:r>
                <a:rPr lang="zh-CN" altLang="en-US" sz="2200" dirty="0">
                  <a:latin typeface="Times New Roman" panose="02020603050405020304" charset="0"/>
                  <a:cs typeface="Times New Roman" panose="02020603050405020304" charset="0"/>
                  <a:sym typeface="+mn-ea"/>
                </a:rPr>
                <a:t>。</a:t>
              </a:r>
            </a:p>
          </p:txBody>
        </p:sp>
      </p:grpSp>
      <p:grpSp>
        <p:nvGrpSpPr>
          <p:cNvPr id="31" name="组合 30"/>
          <p:cNvGrpSpPr/>
          <p:nvPr/>
        </p:nvGrpSpPr>
        <p:grpSpPr>
          <a:xfrm>
            <a:off x="0" y="260985"/>
            <a:ext cx="8925560" cy="706755"/>
            <a:chOff x="-9" y="254"/>
            <a:chExt cx="14056" cy="1113"/>
          </a:xfrm>
        </p:grpSpPr>
        <p:sp>
          <p:nvSpPr>
            <p:cNvPr id="32" name="矩形 31"/>
            <p:cNvSpPr/>
            <p:nvPr/>
          </p:nvSpPr>
          <p:spPr>
            <a:xfrm>
              <a:off x="3523" y="429"/>
              <a:ext cx="1052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3" name="圆角矩形 32"/>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4" name="圆角矩形 33"/>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6" name="矩形 35"/>
            <p:cNvSpPr/>
            <p:nvPr/>
          </p:nvSpPr>
          <p:spPr>
            <a:xfrm>
              <a:off x="754" y="254"/>
              <a:ext cx="2770" cy="1113"/>
            </a:xfrm>
            <a:prstGeom prst="rect">
              <a:avLst/>
            </a:prstGeom>
          </p:spPr>
          <p:txBody>
            <a:bodyPr wrap="square">
              <a:spAutoFit/>
            </a:bodyPr>
            <a:lstStyle/>
            <a:p>
              <a:pPr algn="l">
                <a:buClrTx/>
                <a:buSzTx/>
                <a:buFontTx/>
              </a:pPr>
              <a:r>
                <a:rPr lang="zh-CN" altLang="en-US" sz="4000" b="1" dirty="0">
                  <a:solidFill>
                    <a:srgbClr val="18478F"/>
                  </a:solidFill>
                  <a:latin typeface="Times New Roman" panose="02020603050405020304" charset="0"/>
                  <a:cs typeface="Times New Roman" panose="02020603050405020304" charset="0"/>
                  <a:sym typeface="+mn-ea"/>
                </a:rPr>
                <a:t>总回报</a:t>
              </a:r>
              <a:endParaRPr lang="zh-CN" altLang="en-US" sz="4000" b="1" dirty="0">
                <a:solidFill>
                  <a:srgbClr val="18478F"/>
                </a:solidFill>
                <a:latin typeface="+mn-ea"/>
                <a:cs typeface="+mn-ea"/>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520700" y="1362075"/>
            <a:ext cx="7750810" cy="829945"/>
            <a:chOff x="765" y="2299"/>
            <a:chExt cx="12206" cy="1307"/>
          </a:xfrm>
        </p:grpSpPr>
        <p:sp>
          <p:nvSpPr>
            <p:cNvPr id="9" name="椭圆 8"/>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0" name="文本框 9"/>
                <p:cNvSpPr txBox="1"/>
                <p:nvPr/>
              </p:nvSpPr>
              <p:spPr>
                <a:xfrm>
                  <a:off x="1015" y="2299"/>
                  <a:ext cx="11956" cy="1307"/>
                </a:xfrm>
                <a:prstGeom prst="rect">
                  <a:avLst/>
                </a:prstGeom>
                <a:noFill/>
              </p:spPr>
              <p:txBody>
                <a:bodyPr wrap="square" rtlCol="0" anchor="t">
                  <a:spAutoFit/>
                </a:bodyPr>
                <a:lstStyle/>
                <a:p>
                  <a:pPr algn="just"/>
                  <a:r>
                    <a:rPr lang="zh-CN" altLang="en-US" sz="2400" dirty="0">
                      <a:latin typeface="Times New Roman" panose="02020603050405020304" charset="0"/>
                      <a:cs typeface="Times New Roman" panose="02020603050405020304" charset="0"/>
                      <a:sym typeface="+mn-ea"/>
                    </a:rPr>
                    <a:t>强化学习的目标是学习到一个策略</a:t>
                  </a:r>
                  <a14:m>
                    <m:oMath xmlns:m="http://schemas.openxmlformats.org/officeDocument/2006/math">
                      <m:r>
                        <a:rPr lang="en-US" altLang="zh-CN" sz="2400" i="1" dirty="0">
                          <a:latin typeface="Cambria Math" panose="02040503050406030204" charset="0"/>
                          <a:ea typeface="宋体" panose="02010600030101010101" pitchFamily="2" charset="-122"/>
                          <a:cs typeface="Cambria Math" panose="02040503050406030204" charset="0"/>
                          <a:sym typeface="+mn-ea"/>
                        </a:rPr>
                        <m:t>𝜋</m:t>
                      </m:r>
                      <m:r>
                        <a:rPr lang="en-US" altLang="zh-CN" sz="2400" i="1" baseline="-25000" dirty="0">
                          <a:latin typeface="Cambria Math" panose="02040503050406030204" charset="0"/>
                          <a:ea typeface="宋体" panose="02010600030101010101" pitchFamily="2" charset="-122"/>
                          <a:cs typeface="Cambria Math" panose="02040503050406030204" charset="0"/>
                          <a:sym typeface="+mn-ea"/>
                        </a:rPr>
                        <m:t>𝜃</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𝑎</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𝑠</m:t>
                      </m:r>
                      <m:r>
                        <a:rPr lang="en-US" altLang="zh-CN" sz="2400" i="1" dirty="0">
                          <a:latin typeface="Cambria Math" panose="02040503050406030204" charset="0"/>
                          <a:ea typeface="宋体" panose="02010600030101010101" pitchFamily="2" charset="-122"/>
                          <a:cs typeface="Cambria Math" panose="02040503050406030204" charset="0"/>
                          <a:sym typeface="+mn-ea"/>
                        </a:rPr>
                        <m:t>)</m:t>
                      </m:r>
                    </m:oMath>
                  </a14:m>
                  <a:r>
                    <a:rPr lang="zh-CN" altLang="en-US" sz="2400" dirty="0">
                      <a:latin typeface="Times New Roman" panose="02020603050405020304" charset="0"/>
                      <a:cs typeface="Times New Roman" panose="02020603050405020304" charset="0"/>
                      <a:sym typeface="+mn-ea"/>
                    </a:rPr>
                    <a:t>来</a:t>
                  </a:r>
                  <a:r>
                    <a:rPr lang="zh-CN" altLang="en-US" sz="2400" dirty="0">
                      <a:solidFill>
                        <a:srgbClr val="C00000"/>
                      </a:solidFill>
                      <a:latin typeface="Times New Roman" panose="02020603050405020304" charset="0"/>
                      <a:cs typeface="Times New Roman" panose="02020603050405020304" charset="0"/>
                      <a:sym typeface="+mn-ea"/>
                    </a:rPr>
                    <a:t>最大化期望回报</a:t>
                  </a:r>
                  <a:r>
                    <a:rPr lang="zh-CN" altLang="en-US" sz="2400" dirty="0">
                      <a:latin typeface="Times New Roman" panose="02020603050405020304" charset="0"/>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expected return</a:t>
                  </a:r>
                  <a:r>
                    <a:rPr lang="zh-CN" altLang="en-US" sz="2400" dirty="0">
                      <a:latin typeface="Times New Roman" panose="02020603050405020304" charset="0"/>
                      <a:cs typeface="Times New Roman" panose="02020603050405020304" charset="0"/>
                      <a:sym typeface="+mn-ea"/>
                    </a:rPr>
                    <a:t>）。</a:t>
                  </a:r>
                </a:p>
              </p:txBody>
            </p:sp>
          </mc:Choice>
          <mc:Fallback xmlns="">
            <p:sp>
              <p:nvSpPr>
                <p:cNvPr id="10" name="文本框 9"/>
                <p:cNvSpPr txBox="1">
                  <a:spLocks noRot="1" noChangeAspect="1" noMove="1" noResize="1" noEditPoints="1" noAdjustHandles="1" noChangeArrowheads="1" noChangeShapeType="1" noTextEdit="1"/>
                </p:cNvSpPr>
                <p:nvPr/>
              </p:nvSpPr>
              <p:spPr>
                <a:xfrm>
                  <a:off x="1015" y="2299"/>
                  <a:ext cx="11956" cy="1307"/>
                </a:xfrm>
                <a:prstGeom prst="rect">
                  <a:avLst/>
                </a:prstGeom>
                <a:blipFill rotWithShape="1">
                  <a:blip r:embed="rId5"/>
                </a:blipFill>
              </p:spPr>
              <p:txBody>
                <a:bodyPr/>
                <a:lstStyle/>
                <a:p>
                  <a:r>
                    <a:rPr lang="zh-CN" altLang="en-US">
                      <a:noFill/>
                    </a:rPr>
                    <a:t> </a:t>
                  </a:r>
                </a:p>
              </p:txBody>
            </p:sp>
          </mc:Fallback>
        </mc:AlternateContent>
      </p:grpSp>
      <p:pic>
        <p:nvPicPr>
          <p:cNvPr id="3" name="图片 2"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5090" y="2590165"/>
            <a:ext cx="6433185" cy="928370"/>
          </a:xfrm>
          <a:prstGeom prst="rect">
            <a:avLst/>
          </a:prstGeom>
        </p:spPr>
      </p:pic>
      <p:grpSp>
        <p:nvGrpSpPr>
          <p:cNvPr id="14" name="组合 13"/>
          <p:cNvGrpSpPr/>
          <p:nvPr/>
        </p:nvGrpSpPr>
        <p:grpSpPr>
          <a:xfrm>
            <a:off x="882104" y="3593747"/>
            <a:ext cx="7788821" cy="429895"/>
            <a:chOff x="937" y="5491"/>
            <a:chExt cx="12266" cy="677"/>
          </a:xfrm>
        </p:grpSpPr>
        <p:sp>
          <p:nvSpPr>
            <p:cNvPr id="15" name="椭圆 14"/>
            <p:cNvSpPr/>
            <p:nvPr/>
          </p:nvSpPr>
          <p:spPr>
            <a:xfrm flipV="1">
              <a:off x="937" y="5706"/>
              <a:ext cx="142" cy="142"/>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1079" y="5491"/>
              <a:ext cx="12124" cy="677"/>
            </a:xfrm>
            <a:prstGeom prst="rect">
              <a:avLst/>
            </a:prstGeom>
            <a:noFill/>
          </p:spPr>
          <p:txBody>
            <a:bodyPr wrap="square" rtlCol="0">
              <a:spAutoFit/>
            </a:bodyPr>
            <a:lstStyle/>
            <a:p>
              <a:pPr marL="0" lvl="1" algn="just">
                <a:buClrTx/>
                <a:buSzTx/>
                <a:buFontTx/>
              </a:pPr>
              <a:r>
                <a:rPr lang="en-US" altLang="zh-CN" sz="2200" dirty="0">
                  <a:sym typeface="+mn-ea"/>
                </a:rPr>
                <a:t>θ</a:t>
              </a:r>
              <a:r>
                <a:rPr lang="zh-CN" altLang="en-US" sz="2200" dirty="0">
                  <a:sym typeface="+mn-ea"/>
                </a:rPr>
                <a:t>为策略函数的参数</a:t>
              </a:r>
              <a:endParaRPr lang="zh-CN" altLang="en-US" sz="2200" dirty="0">
                <a:latin typeface="Times New Roman" panose="02020603050405020304" charset="0"/>
                <a:cs typeface="Times New Roman" panose="02020603050405020304" charset="0"/>
                <a:sym typeface="+mn-ea"/>
              </a:endParaRPr>
            </a:p>
          </p:txBody>
        </p:sp>
      </p:grpSp>
      <p:grpSp>
        <p:nvGrpSpPr>
          <p:cNvPr id="31" name="组合 30"/>
          <p:cNvGrpSpPr/>
          <p:nvPr/>
        </p:nvGrpSpPr>
        <p:grpSpPr>
          <a:xfrm>
            <a:off x="0" y="260985"/>
            <a:ext cx="8925560" cy="706755"/>
            <a:chOff x="-9" y="254"/>
            <a:chExt cx="14056" cy="1113"/>
          </a:xfrm>
        </p:grpSpPr>
        <p:sp>
          <p:nvSpPr>
            <p:cNvPr id="32" name="矩形 31"/>
            <p:cNvSpPr/>
            <p:nvPr/>
          </p:nvSpPr>
          <p:spPr>
            <a:xfrm>
              <a:off x="7611" y="429"/>
              <a:ext cx="6436"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3" name="圆角矩形 32"/>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4" name="圆角矩形 33"/>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6" name="矩形 35"/>
            <p:cNvSpPr/>
            <p:nvPr/>
          </p:nvSpPr>
          <p:spPr>
            <a:xfrm>
              <a:off x="754" y="254"/>
              <a:ext cx="6857" cy="1113"/>
            </a:xfrm>
            <a:prstGeom prst="rect">
              <a:avLst/>
            </a:prstGeom>
          </p:spPr>
          <p:txBody>
            <a:bodyPr wrap="square">
              <a:spAutoFit/>
            </a:bodyPr>
            <a:lstStyle/>
            <a:p>
              <a:pPr algn="l">
                <a:buClrTx/>
                <a:buSzTx/>
                <a:buFontTx/>
              </a:pPr>
              <a:r>
                <a:rPr lang="zh-CN" altLang="en-US" sz="4000" b="1" dirty="0">
                  <a:solidFill>
                    <a:srgbClr val="18478F"/>
                  </a:solidFill>
                  <a:latin typeface="Times New Roman" panose="02020603050405020304" charset="0"/>
                  <a:cs typeface="Times New Roman" panose="02020603050405020304" charset="0"/>
                  <a:sym typeface="+mn-ea"/>
                </a:rPr>
                <a:t>强化学习目标函数</a:t>
              </a:r>
              <a:endParaRPr lang="zh-CN" altLang="en-US" sz="4000" b="1" dirty="0">
                <a:solidFill>
                  <a:srgbClr val="18478F"/>
                </a:solidFill>
                <a:latin typeface="+mn-ea"/>
                <a:cs typeface="+mn-ea"/>
                <a:sym typeface="+mn-ea"/>
              </a:endParaRPr>
            </a:p>
          </p:txBody>
        </p:sp>
      </p:grpSp>
      <p:pic>
        <p:nvPicPr>
          <p:cNvPr id="17" name="内容占位符 3" descr="屏幕剪辑">
            <a:extLst>
              <a:ext uri="{FF2B5EF4-FFF2-40B4-BE49-F238E27FC236}">
                <a16:creationId xmlns:a16="http://schemas.microsoft.com/office/drawing/2014/main" id="{3FC0B8BD-6E93-4448-9A46-5D1F1620EB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1355090" y="4722358"/>
            <a:ext cx="6079830" cy="176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E8114072-3052-403A-A1B0-2496A906F33D}"/>
              </a:ext>
            </a:extLst>
          </p:cNvPr>
          <p:cNvSpPr txBox="1"/>
          <p:nvPr/>
        </p:nvSpPr>
        <p:spPr>
          <a:xfrm>
            <a:off x="809368" y="4149826"/>
            <a:ext cx="4570482" cy="369332"/>
          </a:xfrm>
          <a:prstGeom prst="rect">
            <a:avLst/>
          </a:prstGeom>
          <a:noFill/>
        </p:spPr>
        <p:txBody>
          <a:bodyPr wrap="none" rtlCol="0">
            <a:spAutoFit/>
          </a:bodyPr>
          <a:lstStyle/>
          <a:p>
            <a:r>
              <a:rPr lang="zh-CN" altLang="en-US" dirty="0"/>
              <a:t>希望找到一个决策过程能使得期望回报最大</a:t>
            </a:r>
          </a:p>
        </p:txBody>
      </p:sp>
      <p:sp>
        <p:nvSpPr>
          <p:cNvPr id="4" name="矩形: 圆角 3">
            <a:extLst>
              <a:ext uri="{FF2B5EF4-FFF2-40B4-BE49-F238E27FC236}">
                <a16:creationId xmlns:a16="http://schemas.microsoft.com/office/drawing/2014/main" id="{AAF87B6C-BD80-49A0-A9B6-FE4BB83E9B64}"/>
              </a:ext>
            </a:extLst>
          </p:cNvPr>
          <p:cNvSpPr/>
          <p:nvPr/>
        </p:nvSpPr>
        <p:spPr>
          <a:xfrm>
            <a:off x="5097162" y="3021226"/>
            <a:ext cx="1044146" cy="29038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连接符: 肘形 5">
            <a:extLst>
              <a:ext uri="{FF2B5EF4-FFF2-40B4-BE49-F238E27FC236}">
                <a16:creationId xmlns:a16="http://schemas.microsoft.com/office/drawing/2014/main" id="{9D1894AC-2319-46AE-823A-CABBC1ADEE0D}"/>
              </a:ext>
            </a:extLst>
          </p:cNvPr>
          <p:cNvCxnSpPr>
            <a:endCxn id="17" idx="0"/>
          </p:cNvCxnSpPr>
          <p:nvPr/>
        </p:nvCxnSpPr>
        <p:spPr>
          <a:xfrm rot="5400000">
            <a:off x="4321826" y="3403325"/>
            <a:ext cx="1392212" cy="1245854"/>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6784" y="429"/>
              <a:ext cx="7263"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6031"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强化学习的算法</a:t>
              </a:r>
            </a:p>
          </p:txBody>
        </p:sp>
      </p:grpSp>
      <p:pic>
        <p:nvPicPr>
          <p:cNvPr id="8" name="内容占位符 3" descr="屏幕剪辑"/>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570865" y="1211580"/>
            <a:ext cx="8002905" cy="471487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645160"/>
            <a:chOff x="-9" y="254"/>
            <a:chExt cx="14056" cy="1016"/>
          </a:xfrm>
        </p:grpSpPr>
        <p:sp>
          <p:nvSpPr>
            <p:cNvPr id="3" name="矩形 2"/>
            <p:cNvSpPr/>
            <p:nvPr/>
          </p:nvSpPr>
          <p:spPr>
            <a:xfrm>
              <a:off x="7763" y="429"/>
              <a:ext cx="628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mc:AlternateContent xmlns:mc="http://schemas.openxmlformats.org/markup-compatibility/2006" xmlns:a14="http://schemas.microsoft.com/office/drawing/2010/main">
          <mc:Choice Requires="a14">
            <p:sp>
              <p:nvSpPr>
                <p:cNvPr id="7" name="矩形 6"/>
                <p:cNvSpPr/>
                <p:nvPr/>
              </p:nvSpPr>
              <p:spPr>
                <a:xfrm>
                  <a:off x="754" y="254"/>
                  <a:ext cx="7010" cy="1016"/>
                </a:xfrm>
                <a:prstGeom prst="rect">
                  <a:avLst/>
                </a:prstGeom>
              </p:spPr>
              <p:txBody>
                <a:bodyPr wrap="square">
                  <a:spAutoFit/>
                </a:bodyPr>
                <a:lstStyle/>
                <a:p>
                  <a:pPr fontAlgn="auto">
                    <a:lnSpc>
                      <a:spcPct val="100000"/>
                    </a:lnSpc>
                  </a:pPr>
                  <a:r>
                    <a:rPr lang="zh-CN" altLang="en-US" sz="3600" b="1" dirty="0">
                      <a:solidFill>
                        <a:srgbClr val="18478F"/>
                      </a:solidFill>
                      <a:latin typeface="+mn-ea"/>
                      <a:cs typeface="+mn-ea"/>
                      <a:sym typeface="+mn-ea"/>
                    </a:rPr>
                    <a:t>如何评估策略</a:t>
                  </a:r>
                  <a14:m>
                    <m:oMath xmlns:m="http://schemas.openxmlformats.org/officeDocument/2006/math">
                      <m:r>
                        <a:rPr lang="en-US" altLang="zh-CN" sz="3200" i="1" dirty="0">
                          <a:solidFill>
                            <a:schemeClr val="tx2"/>
                          </a:solidFill>
                          <a:latin typeface="Cambria Math" panose="02040503050406030204" charset="0"/>
                          <a:ea typeface="宋体" panose="02010600030101010101" pitchFamily="2" charset="-122"/>
                          <a:cs typeface="Cambria Math" panose="02040503050406030204" charset="0"/>
                          <a:sym typeface="+mn-ea"/>
                        </a:rPr>
                        <m:t>𝜋</m:t>
                      </m:r>
                      <m:r>
                        <a:rPr lang="en-US" altLang="zh-CN" sz="3200" i="1" baseline="-25000" dirty="0">
                          <a:solidFill>
                            <a:schemeClr val="tx2"/>
                          </a:solidFill>
                          <a:latin typeface="Cambria Math" panose="02040503050406030204" charset="0"/>
                          <a:ea typeface="宋体" panose="02010600030101010101" pitchFamily="2" charset="-122"/>
                          <a:cs typeface="Cambria Math" panose="02040503050406030204" charset="0"/>
                          <a:sym typeface="+mn-ea"/>
                        </a:rPr>
                        <m:t>𝜃</m:t>
                      </m:r>
                      <m:r>
                        <a:rPr lang="en-US" altLang="zh-CN" sz="3200" i="1" dirty="0">
                          <a:solidFill>
                            <a:schemeClr val="tx2"/>
                          </a:solidFill>
                          <a:latin typeface="Cambria Math" panose="02040503050406030204" charset="0"/>
                          <a:ea typeface="宋体" panose="02010600030101010101" pitchFamily="2" charset="-122"/>
                          <a:cs typeface="Cambria Math" panose="02040503050406030204" charset="0"/>
                          <a:sym typeface="+mn-ea"/>
                        </a:rPr>
                        <m:t>(</m:t>
                      </m:r>
                      <m:r>
                        <a:rPr lang="en-US" altLang="zh-CN" sz="3200" i="1" dirty="0">
                          <a:solidFill>
                            <a:schemeClr val="tx2"/>
                          </a:solidFill>
                          <a:latin typeface="Cambria Math" panose="02040503050406030204" charset="0"/>
                          <a:ea typeface="宋体" panose="02010600030101010101" pitchFamily="2" charset="-122"/>
                          <a:cs typeface="Cambria Math" panose="02040503050406030204" charset="0"/>
                          <a:sym typeface="+mn-ea"/>
                        </a:rPr>
                        <m:t>𝑎</m:t>
                      </m:r>
                      <m:r>
                        <a:rPr lang="en-US" altLang="zh-CN" sz="3200" i="1" dirty="0">
                          <a:solidFill>
                            <a:schemeClr val="tx2"/>
                          </a:solidFill>
                          <a:latin typeface="Cambria Math" panose="02040503050406030204" charset="0"/>
                          <a:ea typeface="宋体" panose="02010600030101010101" pitchFamily="2" charset="-122"/>
                          <a:cs typeface="Cambria Math" panose="02040503050406030204" charset="0"/>
                          <a:sym typeface="+mn-ea"/>
                        </a:rPr>
                        <m:t>|</m:t>
                      </m:r>
                      <m:r>
                        <a:rPr lang="en-US" altLang="zh-CN" sz="3200" i="1" dirty="0">
                          <a:solidFill>
                            <a:schemeClr val="tx2"/>
                          </a:solidFill>
                          <a:latin typeface="Cambria Math" panose="02040503050406030204" charset="0"/>
                          <a:ea typeface="宋体" panose="02010600030101010101" pitchFamily="2" charset="-122"/>
                          <a:cs typeface="Cambria Math" panose="02040503050406030204" charset="0"/>
                          <a:sym typeface="+mn-ea"/>
                        </a:rPr>
                        <m:t>𝑠</m:t>
                      </m:r>
                      <m:r>
                        <a:rPr lang="en-US" altLang="zh-CN" sz="3200" i="1" dirty="0">
                          <a:solidFill>
                            <a:schemeClr val="tx2"/>
                          </a:solidFill>
                          <a:latin typeface="Cambria Math" panose="02040503050406030204" charset="0"/>
                          <a:ea typeface="宋体" panose="02010600030101010101" pitchFamily="2" charset="-122"/>
                          <a:cs typeface="Cambria Math" panose="02040503050406030204" charset="0"/>
                          <a:sym typeface="+mn-ea"/>
                        </a:rPr>
                        <m:t>)</m:t>
                      </m:r>
                    </m:oMath>
                  </a14:m>
                  <a:r>
                    <a:rPr lang="zh-CN" altLang="en-US" sz="3200" dirty="0">
                      <a:solidFill>
                        <a:srgbClr val="2A4A75"/>
                      </a:solidFill>
                      <a:latin typeface="微软雅黑" panose="020B0503020204020204" pitchFamily="34" charset="-122"/>
                      <a:ea typeface="微软雅黑" panose="020B0503020204020204" pitchFamily="34" charset="-122"/>
                      <a:cs typeface="+mn-ea"/>
                      <a:sym typeface="+mn-ea"/>
                    </a:rPr>
                    <a:t>？</a:t>
                  </a:r>
                  <a:endParaRPr lang="zh-CN" altLang="en-US" sz="3200" b="1" dirty="0">
                    <a:solidFill>
                      <a:srgbClr val="2A4A75"/>
                    </a:solidFill>
                    <a:latin typeface="微软雅黑" panose="020B0503020204020204" pitchFamily="34" charset="-122"/>
                    <a:ea typeface="微软雅黑" panose="020B0503020204020204" pitchFamily="34" charset="-122"/>
                    <a:cs typeface="+mn-ea"/>
                    <a:sym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754" y="254"/>
                  <a:ext cx="7010" cy="1016"/>
                </a:xfrm>
                <a:prstGeom prst="rect">
                  <a:avLst/>
                </a:prstGeom>
                <a:blipFill rotWithShape="1">
                  <a:blip r:embed="rId5"/>
                </a:blipFill>
              </p:spPr>
              <p:txBody>
                <a:bodyPr/>
                <a:lstStyle/>
                <a:p>
                  <a:r>
                    <a:rPr lang="zh-CN" altLang="en-US">
                      <a:noFill/>
                    </a:rPr>
                    <a:t> </a:t>
                  </a:r>
                </a:p>
              </p:txBody>
            </p:sp>
          </mc:Fallback>
        </mc:AlternateContent>
      </p:grpSp>
      <p:grpSp>
        <p:nvGrpSpPr>
          <p:cNvPr id="12" name="组合 11"/>
          <p:cNvGrpSpPr/>
          <p:nvPr/>
        </p:nvGrpSpPr>
        <p:grpSpPr>
          <a:xfrm>
            <a:off x="1595755" y="1998980"/>
            <a:ext cx="5376545" cy="1936115"/>
            <a:chOff x="1378" y="2465"/>
            <a:chExt cx="8467" cy="3049"/>
          </a:xfrm>
        </p:grpSpPr>
        <p:sp>
          <p:nvSpPr>
            <p:cNvPr id="8" name="文本框 7"/>
            <p:cNvSpPr txBox="1"/>
            <p:nvPr/>
          </p:nvSpPr>
          <p:spPr>
            <a:xfrm>
              <a:off x="1378" y="3576"/>
              <a:ext cx="3088" cy="822"/>
            </a:xfrm>
            <a:prstGeom prst="rect">
              <a:avLst/>
            </a:prstGeom>
            <a:noFill/>
          </p:spPr>
          <p:txBody>
            <a:bodyPr wrap="none" rtlCol="0" anchor="t">
              <a:spAutoFit/>
            </a:bodyPr>
            <a:lstStyle/>
            <a:p>
              <a:r>
                <a:rPr lang="zh-CN" altLang="en-US" sz="2800" dirty="0">
                  <a:sym typeface="+mn-ea"/>
                </a:rPr>
                <a:t>两个值函数</a:t>
              </a:r>
            </a:p>
          </p:txBody>
        </p:sp>
        <p:sp>
          <p:nvSpPr>
            <p:cNvPr id="9" name="左大括号 8"/>
            <p:cNvSpPr/>
            <p:nvPr/>
          </p:nvSpPr>
          <p:spPr>
            <a:xfrm>
              <a:off x="4466" y="2754"/>
              <a:ext cx="690" cy="2466"/>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5379" y="4692"/>
              <a:ext cx="4467" cy="822"/>
            </a:xfrm>
            <a:prstGeom prst="rect">
              <a:avLst/>
            </a:prstGeom>
            <a:noFill/>
          </p:spPr>
          <p:txBody>
            <a:bodyPr wrap="square" rtlCol="0" anchor="t">
              <a:spAutoFit/>
            </a:bodyPr>
            <a:lstStyle/>
            <a:p>
              <a:pPr lvl="0"/>
              <a:r>
                <a:rPr lang="zh-CN" altLang="en-US" sz="2800" dirty="0">
                  <a:sym typeface="+mn-ea"/>
                </a:rPr>
                <a:t>状态</a:t>
              </a:r>
              <a:r>
                <a:rPr lang="en-US" altLang="zh-CN" sz="2800" dirty="0">
                  <a:sym typeface="+mn-ea"/>
                </a:rPr>
                <a:t>-</a:t>
              </a:r>
              <a:r>
                <a:rPr lang="zh-CN" altLang="en-US" sz="2800" dirty="0">
                  <a:sym typeface="+mn-ea"/>
                </a:rPr>
                <a:t>动作值函数</a:t>
              </a:r>
            </a:p>
          </p:txBody>
        </p:sp>
        <p:sp>
          <p:nvSpPr>
            <p:cNvPr id="11" name="文本框 10"/>
            <p:cNvSpPr txBox="1"/>
            <p:nvPr/>
          </p:nvSpPr>
          <p:spPr>
            <a:xfrm>
              <a:off x="5379" y="2465"/>
              <a:ext cx="3088" cy="822"/>
            </a:xfrm>
            <a:prstGeom prst="rect">
              <a:avLst/>
            </a:prstGeom>
            <a:noFill/>
          </p:spPr>
          <p:txBody>
            <a:bodyPr wrap="none" rtlCol="0" anchor="t">
              <a:spAutoFit/>
            </a:bodyPr>
            <a:lstStyle/>
            <a:p>
              <a:pPr lvl="0"/>
              <a:r>
                <a:rPr lang="zh-CN" altLang="en-US" sz="2800" dirty="0">
                  <a:sym typeface="+mn-ea"/>
                </a:rPr>
                <a:t>状态值函数</a:t>
              </a:r>
            </a:p>
          </p:txBody>
        </p:sp>
      </p:gr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5122" y="429"/>
              <a:ext cx="892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68"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状态值函数</a:t>
              </a:r>
            </a:p>
          </p:txBody>
        </p:sp>
      </p:gr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9380" y="1865630"/>
            <a:ext cx="6364441" cy="1447800"/>
          </a:xfrm>
          <a:prstGeom prst="rect">
            <a:avLst/>
          </a:prstGeom>
        </p:spPr>
      </p:pic>
      <p:pic>
        <p:nvPicPr>
          <p:cNvPr id="9" name="图片 8"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1375" y="4516120"/>
            <a:ext cx="3995420" cy="838200"/>
          </a:xfrm>
          <a:prstGeom prst="rect">
            <a:avLst/>
          </a:prstGeom>
        </p:spPr>
      </p:pic>
      <p:grpSp>
        <p:nvGrpSpPr>
          <p:cNvPr id="19" name="组合 18"/>
          <p:cNvGrpSpPr/>
          <p:nvPr/>
        </p:nvGrpSpPr>
        <p:grpSpPr>
          <a:xfrm>
            <a:off x="480060" y="1210310"/>
            <a:ext cx="8235854" cy="460375"/>
            <a:chOff x="652" y="2101"/>
            <a:chExt cx="12970" cy="725"/>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720" cy="725"/>
            </a:xfrm>
            <a:prstGeom prst="rect">
              <a:avLst/>
            </a:prstGeom>
            <a:noFill/>
          </p:spPr>
          <p:txBody>
            <a:bodyPr wrap="square" rtlCol="0" anchor="t">
              <a:spAutoFit/>
            </a:bodyPr>
            <a:lstStyle/>
            <a:p>
              <a:pPr algn="just"/>
              <a:r>
                <a:rPr lang="zh-CN" altLang="en-US" sz="2400" dirty="0">
                  <a:sym typeface="+mn-ea"/>
                </a:rPr>
                <a:t>一个策略</a:t>
              </a:r>
              <a:r>
                <a:rPr lang="en-US" altLang="zh-CN" sz="2400" dirty="0">
                  <a:sym typeface="+mn-ea"/>
                </a:rPr>
                <a:t>π</a:t>
              </a:r>
              <a:r>
                <a:rPr lang="zh-CN" altLang="en-US" sz="2400" dirty="0">
                  <a:sym typeface="+mn-ea"/>
                </a:rPr>
                <a:t>期望回报可以分解为</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grpSp>
        <p:nvGrpSpPr>
          <p:cNvPr id="10" name="组合 9"/>
          <p:cNvGrpSpPr/>
          <p:nvPr/>
        </p:nvGrpSpPr>
        <p:grpSpPr>
          <a:xfrm>
            <a:off x="480060" y="3875405"/>
            <a:ext cx="8235854" cy="460375"/>
            <a:chOff x="652" y="2101"/>
            <a:chExt cx="12970" cy="725"/>
          </a:xfrm>
        </p:grpSpPr>
        <p:sp>
          <p:nvSpPr>
            <p:cNvPr id="11" name="椭圆 10"/>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902" y="2101"/>
              <a:ext cx="12720" cy="725"/>
            </a:xfrm>
            <a:prstGeom prst="rect">
              <a:avLst/>
            </a:prstGeom>
            <a:noFill/>
          </p:spPr>
          <p:txBody>
            <a:bodyPr wrap="square" rtlCol="0" anchor="t">
              <a:spAutoFit/>
            </a:bodyPr>
            <a:lstStyle/>
            <a:p>
              <a:pPr algn="just"/>
              <a:r>
                <a:rPr lang="zh-CN" altLang="en-US" sz="2400" dirty="0">
                  <a:solidFill>
                    <a:srgbClr val="C00000"/>
                  </a:solidFill>
                  <a:sym typeface="+mn-ea"/>
                </a:rPr>
                <a:t>值函数</a:t>
              </a:r>
              <a:r>
                <a:rPr lang="zh-CN" altLang="en-US" sz="2400" dirty="0">
                  <a:sym typeface="+mn-ea"/>
                </a:rPr>
                <a:t>：从状态</a:t>
              </a:r>
              <a:r>
                <a:rPr lang="en-US" altLang="zh-CN" sz="2400" dirty="0">
                  <a:sym typeface="+mn-ea"/>
                </a:rPr>
                <a:t>s</a:t>
              </a:r>
              <a:r>
                <a:rPr lang="zh-CN" altLang="en-US" sz="2400" dirty="0">
                  <a:sym typeface="+mn-ea"/>
                </a:rPr>
                <a:t>开始，执行策略</a:t>
              </a:r>
              <a:r>
                <a:rPr lang="el-GR" altLang="zh-CN" sz="2400" dirty="0">
                  <a:sym typeface="+mn-ea"/>
                </a:rPr>
                <a:t>π</a:t>
              </a:r>
              <a:r>
                <a:rPr lang="zh-CN" altLang="en-US" sz="2400" dirty="0">
                  <a:sym typeface="+mn-ea"/>
                </a:rPr>
                <a:t>得到的期望总回报</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5654" y="429"/>
              <a:ext cx="8393"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901" cy="1113"/>
            </a:xfrm>
            <a:prstGeom prst="rect">
              <a:avLst/>
            </a:prstGeom>
          </p:spPr>
          <p:txBody>
            <a:bodyPr wrap="square">
              <a:spAutoFit/>
            </a:bodyPr>
            <a:lstStyle/>
            <a:p>
              <a:pPr fontAlgn="auto">
                <a:lnSpc>
                  <a:spcPct val="100000"/>
                </a:lnSpc>
              </a:pPr>
              <a:r>
                <a:rPr lang="zh-CN" altLang="en-US" sz="4000" b="1" dirty="0">
                  <a:solidFill>
                    <a:srgbClr val="18478F"/>
                  </a:solidFill>
                  <a:latin typeface="Times New Roman" panose="02020603050405020304" charset="0"/>
                  <a:cs typeface="Times New Roman" panose="02020603050405020304" charset="0"/>
                  <a:sym typeface="+mn-ea"/>
                </a:rPr>
                <a:t>Bellman方程</a:t>
              </a:r>
            </a:p>
          </p:txBody>
        </p:sp>
      </p:gr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888" y="2357288"/>
            <a:ext cx="6767558" cy="2892552"/>
          </a:xfrm>
          <a:prstGeom prst="rect">
            <a:avLst/>
          </a:prstGeom>
        </p:spPr>
      </p:pic>
      <p:pic>
        <p:nvPicPr>
          <p:cNvPr id="9" name="内容占位符 3" descr="屏幕剪辑">
            <a:extLst>
              <a:ext uri="{FF2B5EF4-FFF2-40B4-BE49-F238E27FC236}">
                <a16:creationId xmlns:a16="http://schemas.microsoft.com/office/drawing/2014/main" id="{AA7E330F-45A1-4021-B0A3-FBCEDF6B8AD0}"/>
              </a:ext>
            </a:extLst>
          </p:cNvPr>
          <p:cNvPicPr>
            <a:picLocks noChangeAspect="1"/>
          </p:cNvPicPr>
          <p:nvPr/>
        </p:nvPicPr>
        <p:blipFill rotWithShape="1">
          <a:blip r:embed="rId6">
            <a:extLst>
              <a:ext uri="{28A0092B-C50C-407E-A947-70E740481C1C}">
                <a14:useLocalDpi xmlns:a14="http://schemas.microsoft.com/office/drawing/2010/main" val="0"/>
              </a:ext>
            </a:extLst>
          </a:blip>
          <a:srcRect r="42750"/>
          <a:stretch/>
        </p:blipFill>
        <p:spPr bwMode="auto">
          <a:xfrm>
            <a:off x="3159472" y="862631"/>
            <a:ext cx="2771772" cy="140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 9">
            <a:extLst>
              <a:ext uri="{FF2B5EF4-FFF2-40B4-BE49-F238E27FC236}">
                <a16:creationId xmlns:a16="http://schemas.microsoft.com/office/drawing/2014/main" id="{D6BE9F75-67F3-4CC1-B833-960C26FAD2DF}"/>
              </a:ext>
            </a:extLst>
          </p:cNvPr>
          <p:cNvSpPr/>
          <p:nvPr/>
        </p:nvSpPr>
        <p:spPr>
          <a:xfrm rot="1595900">
            <a:off x="2222807" y="735095"/>
            <a:ext cx="776219" cy="1707966"/>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a:extLst>
              <a:ext uri="{FF2B5EF4-FFF2-40B4-BE49-F238E27FC236}">
                <a16:creationId xmlns:a16="http://schemas.microsoft.com/office/drawing/2014/main" id="{79FC4FE7-F668-4407-ADEE-7C2D3E124F87}"/>
              </a:ext>
            </a:extLst>
          </p:cNvPr>
          <p:cNvCxnSpPr>
            <a:cxnSpLocks/>
            <a:stCxn id="10" idx="6"/>
          </p:cNvCxnSpPr>
          <p:nvPr/>
        </p:nvCxnSpPr>
        <p:spPr>
          <a:xfrm>
            <a:off x="2957951" y="1762847"/>
            <a:ext cx="107085" cy="1028551"/>
          </a:xfrm>
          <a:prstGeom prst="bentConnector2">
            <a:avLst/>
          </a:prstGeom>
          <a:ln>
            <a:prstDash val="dash"/>
            <a:tailEnd type="triangle"/>
          </a:ln>
        </p:spPr>
        <p:style>
          <a:lnRef idx="1">
            <a:schemeClr val="accent2"/>
          </a:lnRef>
          <a:fillRef idx="0">
            <a:schemeClr val="accent2"/>
          </a:fillRef>
          <a:effectRef idx="0">
            <a:schemeClr val="accent2"/>
          </a:effectRef>
          <a:fontRef idx="minor">
            <a:schemeClr val="tx1"/>
          </a:fontRef>
        </p:style>
      </p:cxnSp>
      <p:sp>
        <p:nvSpPr>
          <p:cNvPr id="18" name="矩形: 圆角 17">
            <a:extLst>
              <a:ext uri="{FF2B5EF4-FFF2-40B4-BE49-F238E27FC236}">
                <a16:creationId xmlns:a16="http://schemas.microsoft.com/office/drawing/2014/main" id="{AD8DFC26-2A18-4931-BD57-45BA7D775A7B}"/>
              </a:ext>
            </a:extLst>
          </p:cNvPr>
          <p:cNvSpPr/>
          <p:nvPr/>
        </p:nvSpPr>
        <p:spPr>
          <a:xfrm>
            <a:off x="1396686" y="3439916"/>
            <a:ext cx="1890211" cy="383059"/>
          </a:xfrm>
          <a:prstGeom prst="round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90033743-E07F-4D77-9CE7-20E834F5D3CC}"/>
              </a:ext>
            </a:extLst>
          </p:cNvPr>
          <p:cNvSpPr/>
          <p:nvPr/>
        </p:nvSpPr>
        <p:spPr>
          <a:xfrm>
            <a:off x="4307840" y="3429000"/>
            <a:ext cx="869641" cy="383059"/>
          </a:xfrm>
          <a:prstGeom prst="round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437CA28-C2EE-47FE-AEDE-246B10E32829}"/>
              </a:ext>
            </a:extLst>
          </p:cNvPr>
          <p:cNvSpPr txBox="1"/>
          <p:nvPr/>
        </p:nvSpPr>
        <p:spPr>
          <a:xfrm>
            <a:off x="4319619" y="3190784"/>
            <a:ext cx="954107" cy="276999"/>
          </a:xfrm>
          <a:prstGeom prst="rect">
            <a:avLst/>
          </a:prstGeom>
          <a:noFill/>
        </p:spPr>
        <p:txBody>
          <a:bodyPr wrap="none" rtlCol="0">
            <a:spAutoFit/>
          </a:bodyPr>
          <a:lstStyle/>
          <a:p>
            <a:r>
              <a:rPr lang="zh-CN" altLang="en-US" sz="1200" dirty="0"/>
              <a:t>进一步改写</a:t>
            </a:r>
          </a:p>
        </p:txBody>
      </p:sp>
      <p:sp>
        <p:nvSpPr>
          <p:cNvPr id="21" name="矩形: 圆角 20">
            <a:extLst>
              <a:ext uri="{FF2B5EF4-FFF2-40B4-BE49-F238E27FC236}">
                <a16:creationId xmlns:a16="http://schemas.microsoft.com/office/drawing/2014/main" id="{A0386967-B3E6-49BE-9153-BB0967C6BF4F}"/>
              </a:ext>
            </a:extLst>
          </p:cNvPr>
          <p:cNvSpPr/>
          <p:nvPr/>
        </p:nvSpPr>
        <p:spPr>
          <a:xfrm>
            <a:off x="4571999" y="4779028"/>
            <a:ext cx="562233" cy="307189"/>
          </a:xfrm>
          <a:prstGeom prst="round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538DB87F-6A71-49EC-BF37-E662ADB9F608}"/>
              </a:ext>
            </a:extLst>
          </p:cNvPr>
          <p:cNvSpPr/>
          <p:nvPr/>
        </p:nvSpPr>
        <p:spPr>
          <a:xfrm>
            <a:off x="1066143" y="2680338"/>
            <a:ext cx="661086" cy="383059"/>
          </a:xfrm>
          <a:prstGeom prst="round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65CEC1C5-931F-4C9C-98DA-69674006235D}"/>
                  </a:ext>
                </a:extLst>
              </p:cNvPr>
              <p:cNvSpPr txBox="1"/>
              <p:nvPr/>
            </p:nvSpPr>
            <p:spPr>
              <a:xfrm>
                <a:off x="1169197" y="5509730"/>
                <a:ext cx="126387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m:oMathPara>
                </a14:m>
                <a:endParaRPr lang="zh-CN" altLang="en-US" dirty="0"/>
              </a:p>
            </p:txBody>
          </p:sp>
        </mc:Choice>
        <mc:Fallback>
          <p:sp>
            <p:nvSpPr>
              <p:cNvPr id="29" name="文本框 28">
                <a:extLst>
                  <a:ext uri="{FF2B5EF4-FFF2-40B4-BE49-F238E27FC236}">
                    <a16:creationId xmlns:a16="http://schemas.microsoft.com/office/drawing/2014/main" id="{65CEC1C5-931F-4C9C-98DA-69674006235D}"/>
                  </a:ext>
                </a:extLst>
              </p:cNvPr>
              <p:cNvSpPr txBox="1">
                <a:spLocks noRot="1" noChangeAspect="1" noMove="1" noResize="1" noEditPoints="1" noAdjustHandles="1" noChangeArrowheads="1" noChangeShapeType="1" noTextEdit="1"/>
              </p:cNvSpPr>
              <p:nvPr/>
            </p:nvSpPr>
            <p:spPr>
              <a:xfrm>
                <a:off x="1169197" y="5509730"/>
                <a:ext cx="1263872" cy="369332"/>
              </a:xfrm>
              <a:prstGeom prst="rect">
                <a:avLst/>
              </a:prstGeom>
              <a:blipFill>
                <a:blip r:embed="rId7"/>
                <a:stretch>
                  <a:fillRect b="-13333"/>
                </a:stretch>
              </a:blipFill>
            </p:spPr>
            <p:txBody>
              <a:bodyPr/>
              <a:lstStyle/>
              <a:p>
                <a:r>
                  <a:rPr lang="zh-CN" altLang="en-US">
                    <a:noFill/>
                  </a:rPr>
                  <a:t> </a:t>
                </a:r>
              </a:p>
            </p:txBody>
          </p:sp>
        </mc:Fallback>
      </mc:AlternateContent>
      <p:sp>
        <p:nvSpPr>
          <p:cNvPr id="30" name="椭圆 29">
            <a:extLst>
              <a:ext uri="{FF2B5EF4-FFF2-40B4-BE49-F238E27FC236}">
                <a16:creationId xmlns:a16="http://schemas.microsoft.com/office/drawing/2014/main" id="{28E417DD-3EEF-4FC2-A43F-A54E56674C9D}"/>
              </a:ext>
            </a:extLst>
          </p:cNvPr>
          <p:cNvSpPr/>
          <p:nvPr/>
        </p:nvSpPr>
        <p:spPr>
          <a:xfrm>
            <a:off x="2133271" y="1785551"/>
            <a:ext cx="417040" cy="407773"/>
          </a:xfrm>
          <a:prstGeom prst="ellipse">
            <a:avLst/>
          </a:prstGeom>
          <a:noFill/>
          <a:ln w="9525">
            <a:solidFill>
              <a:srgbClr val="CE6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297909EB-48D6-414F-BD04-2B16DFC0E738}"/>
                  </a:ext>
                </a:extLst>
              </p:cNvPr>
              <p:cNvSpPr txBox="1"/>
              <p:nvPr/>
            </p:nvSpPr>
            <p:spPr>
              <a:xfrm>
                <a:off x="2210793" y="1809316"/>
                <a:ext cx="2619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oMath>
                  </m:oMathPara>
                </a14:m>
                <a:endParaRPr lang="zh-CN" altLang="en-US" dirty="0"/>
              </a:p>
            </p:txBody>
          </p:sp>
        </mc:Choice>
        <mc:Fallback>
          <p:sp>
            <p:nvSpPr>
              <p:cNvPr id="34" name="文本框 33">
                <a:extLst>
                  <a:ext uri="{FF2B5EF4-FFF2-40B4-BE49-F238E27FC236}">
                    <a16:creationId xmlns:a16="http://schemas.microsoft.com/office/drawing/2014/main" id="{297909EB-48D6-414F-BD04-2B16DFC0E738}"/>
                  </a:ext>
                </a:extLst>
              </p:cNvPr>
              <p:cNvSpPr txBox="1">
                <a:spLocks noRot="1" noChangeAspect="1" noMove="1" noResize="1" noEditPoints="1" noAdjustHandles="1" noChangeArrowheads="1" noChangeShapeType="1" noTextEdit="1"/>
              </p:cNvSpPr>
              <p:nvPr/>
            </p:nvSpPr>
            <p:spPr>
              <a:xfrm>
                <a:off x="2210793" y="1809316"/>
                <a:ext cx="261995" cy="276999"/>
              </a:xfrm>
              <a:prstGeom prst="rect">
                <a:avLst/>
              </a:prstGeom>
              <a:blipFill>
                <a:blip r:embed="rId8"/>
                <a:stretch>
                  <a:fillRect l="-11628" r="-9302" b="-15556"/>
                </a:stretch>
              </a:blipFill>
            </p:spPr>
            <p:txBody>
              <a:bodyPr/>
              <a:lstStyle/>
              <a:p>
                <a:r>
                  <a:rPr lang="zh-CN" altLang="en-US">
                    <a:noFill/>
                  </a:rPr>
                  <a:t> </a:t>
                </a:r>
              </a:p>
            </p:txBody>
          </p:sp>
        </mc:Fallback>
      </mc:AlternateContent>
      <p:sp>
        <p:nvSpPr>
          <p:cNvPr id="35" name="椭圆 34">
            <a:extLst>
              <a:ext uri="{FF2B5EF4-FFF2-40B4-BE49-F238E27FC236}">
                <a16:creationId xmlns:a16="http://schemas.microsoft.com/office/drawing/2014/main" id="{1865FC42-F3E9-488C-9C9E-83CEED85EC64}"/>
              </a:ext>
            </a:extLst>
          </p:cNvPr>
          <p:cNvSpPr/>
          <p:nvPr/>
        </p:nvSpPr>
        <p:spPr>
          <a:xfrm>
            <a:off x="2647996" y="936486"/>
            <a:ext cx="417040" cy="407773"/>
          </a:xfrm>
          <a:prstGeom prst="ellipse">
            <a:avLst/>
          </a:prstGeom>
          <a:noFill/>
          <a:ln w="9525">
            <a:solidFill>
              <a:srgbClr val="CE6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32AEC3A7-CF33-4A58-91FB-5746468CB672}"/>
                  </a:ext>
                </a:extLst>
              </p:cNvPr>
              <p:cNvSpPr txBox="1"/>
              <p:nvPr/>
            </p:nvSpPr>
            <p:spPr>
              <a:xfrm>
                <a:off x="2725518" y="960251"/>
                <a:ext cx="28847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oMath>
                  </m:oMathPara>
                </a14:m>
                <a:endParaRPr lang="zh-CN" altLang="en-US" dirty="0"/>
              </a:p>
            </p:txBody>
          </p:sp>
        </mc:Choice>
        <mc:Fallback>
          <p:sp>
            <p:nvSpPr>
              <p:cNvPr id="36" name="文本框 35">
                <a:extLst>
                  <a:ext uri="{FF2B5EF4-FFF2-40B4-BE49-F238E27FC236}">
                    <a16:creationId xmlns:a16="http://schemas.microsoft.com/office/drawing/2014/main" id="{32AEC3A7-CF33-4A58-91FB-5746468CB672}"/>
                  </a:ext>
                </a:extLst>
              </p:cNvPr>
              <p:cNvSpPr txBox="1">
                <a:spLocks noRot="1" noChangeAspect="1" noMove="1" noResize="1" noEditPoints="1" noAdjustHandles="1" noChangeArrowheads="1" noChangeShapeType="1" noTextEdit="1"/>
              </p:cNvSpPr>
              <p:nvPr/>
            </p:nvSpPr>
            <p:spPr>
              <a:xfrm>
                <a:off x="2725518" y="960251"/>
                <a:ext cx="288476" cy="276999"/>
              </a:xfrm>
              <a:prstGeom prst="rect">
                <a:avLst/>
              </a:prstGeom>
              <a:blipFill>
                <a:blip r:embed="rId9"/>
                <a:stretch>
                  <a:fillRect l="-12766" r="-8511" b="-15556"/>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556EC06D-D70C-4A46-8C8A-C59735742BFC}"/>
              </a:ext>
            </a:extLst>
          </p:cNvPr>
          <p:cNvCxnSpPr>
            <a:stCxn id="34" idx="0"/>
            <a:endCxn id="35" idx="3"/>
          </p:cNvCxnSpPr>
          <p:nvPr/>
        </p:nvCxnSpPr>
        <p:spPr>
          <a:xfrm flipV="1">
            <a:off x="2341791" y="1284542"/>
            <a:ext cx="367279" cy="5247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DB34322F-007B-44D8-AC30-766EBFDBB178}"/>
              </a:ext>
            </a:extLst>
          </p:cNvPr>
          <p:cNvCxnSpPr>
            <a:stCxn id="30" idx="6"/>
          </p:cNvCxnSpPr>
          <p:nvPr/>
        </p:nvCxnSpPr>
        <p:spPr>
          <a:xfrm flipV="1">
            <a:off x="2550311" y="1980769"/>
            <a:ext cx="736586" cy="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B20ACE42-5BA2-4123-9C10-7D6EE947E32C}"/>
              </a:ext>
            </a:extLst>
          </p:cNvPr>
          <p:cNvCxnSpPr>
            <a:cxnSpLocks/>
            <a:stCxn id="35" idx="5"/>
          </p:cNvCxnSpPr>
          <p:nvPr/>
        </p:nvCxnSpPr>
        <p:spPr>
          <a:xfrm>
            <a:off x="3003962" y="1284542"/>
            <a:ext cx="360458" cy="566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7" name="内容占位符 3" descr="屏幕剪辑">
            <a:extLst>
              <a:ext uri="{FF2B5EF4-FFF2-40B4-BE49-F238E27FC236}">
                <a16:creationId xmlns:a16="http://schemas.microsoft.com/office/drawing/2014/main" id="{DE6AE137-5CBD-4A2E-ACB2-6DB5DAF4F869}"/>
              </a:ext>
            </a:extLst>
          </p:cNvPr>
          <p:cNvPicPr>
            <a:picLocks noChangeAspect="1"/>
          </p:cNvPicPr>
          <p:nvPr/>
        </p:nvPicPr>
        <p:blipFill rotWithShape="1">
          <a:blip r:embed="rId6">
            <a:extLst>
              <a:ext uri="{28A0092B-C50C-407E-A947-70E740481C1C}">
                <a14:useLocalDpi xmlns:a14="http://schemas.microsoft.com/office/drawing/2010/main" val="0"/>
              </a:ext>
            </a:extLst>
          </a:blip>
          <a:srcRect r="42750"/>
          <a:stretch/>
        </p:blipFill>
        <p:spPr bwMode="auto">
          <a:xfrm>
            <a:off x="3186113" y="5340150"/>
            <a:ext cx="2771772" cy="140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椭圆 47">
            <a:extLst>
              <a:ext uri="{FF2B5EF4-FFF2-40B4-BE49-F238E27FC236}">
                <a16:creationId xmlns:a16="http://schemas.microsoft.com/office/drawing/2014/main" id="{D03AA765-D3B0-46C7-868E-0BCECBA05CB9}"/>
              </a:ext>
            </a:extLst>
          </p:cNvPr>
          <p:cNvSpPr/>
          <p:nvPr/>
        </p:nvSpPr>
        <p:spPr>
          <a:xfrm>
            <a:off x="2159912" y="6263070"/>
            <a:ext cx="417040" cy="407773"/>
          </a:xfrm>
          <a:prstGeom prst="ellipse">
            <a:avLst/>
          </a:prstGeom>
          <a:noFill/>
          <a:ln w="9525">
            <a:solidFill>
              <a:srgbClr val="CE6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9" name="文本框 48">
                <a:extLst>
                  <a:ext uri="{FF2B5EF4-FFF2-40B4-BE49-F238E27FC236}">
                    <a16:creationId xmlns:a16="http://schemas.microsoft.com/office/drawing/2014/main" id="{12BED05C-8951-431F-973C-DBA8D29ABB29}"/>
                  </a:ext>
                </a:extLst>
              </p:cNvPr>
              <p:cNvSpPr txBox="1"/>
              <p:nvPr/>
            </p:nvSpPr>
            <p:spPr>
              <a:xfrm>
                <a:off x="2237434" y="6286835"/>
                <a:ext cx="2619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oMath>
                  </m:oMathPara>
                </a14:m>
                <a:endParaRPr lang="zh-CN" altLang="en-US" dirty="0"/>
              </a:p>
            </p:txBody>
          </p:sp>
        </mc:Choice>
        <mc:Fallback>
          <p:sp>
            <p:nvSpPr>
              <p:cNvPr id="49" name="文本框 48">
                <a:extLst>
                  <a:ext uri="{FF2B5EF4-FFF2-40B4-BE49-F238E27FC236}">
                    <a16:creationId xmlns:a16="http://schemas.microsoft.com/office/drawing/2014/main" id="{12BED05C-8951-431F-973C-DBA8D29ABB29}"/>
                  </a:ext>
                </a:extLst>
              </p:cNvPr>
              <p:cNvSpPr txBox="1">
                <a:spLocks noRot="1" noChangeAspect="1" noMove="1" noResize="1" noEditPoints="1" noAdjustHandles="1" noChangeArrowheads="1" noChangeShapeType="1" noTextEdit="1"/>
              </p:cNvSpPr>
              <p:nvPr/>
            </p:nvSpPr>
            <p:spPr>
              <a:xfrm>
                <a:off x="2237434" y="6286835"/>
                <a:ext cx="261995" cy="276999"/>
              </a:xfrm>
              <a:prstGeom prst="rect">
                <a:avLst/>
              </a:prstGeom>
              <a:blipFill>
                <a:blip r:embed="rId10"/>
                <a:stretch>
                  <a:fillRect l="-11628" r="-11628" b="-15217"/>
                </a:stretch>
              </a:blipFill>
            </p:spPr>
            <p:txBody>
              <a:bodyPr/>
              <a:lstStyle/>
              <a:p>
                <a:r>
                  <a:rPr lang="zh-CN" altLang="en-US">
                    <a:noFill/>
                  </a:rPr>
                  <a:t> </a:t>
                </a:r>
              </a:p>
            </p:txBody>
          </p:sp>
        </mc:Fallback>
      </mc:AlternateContent>
      <p:sp>
        <p:nvSpPr>
          <p:cNvPr id="50" name="椭圆 49">
            <a:extLst>
              <a:ext uri="{FF2B5EF4-FFF2-40B4-BE49-F238E27FC236}">
                <a16:creationId xmlns:a16="http://schemas.microsoft.com/office/drawing/2014/main" id="{733AC467-3B70-4E27-8625-FADE4757FBAC}"/>
              </a:ext>
            </a:extLst>
          </p:cNvPr>
          <p:cNvSpPr/>
          <p:nvPr/>
        </p:nvSpPr>
        <p:spPr>
          <a:xfrm>
            <a:off x="2674637" y="5414005"/>
            <a:ext cx="417040" cy="407773"/>
          </a:xfrm>
          <a:prstGeom prst="ellipse">
            <a:avLst/>
          </a:prstGeom>
          <a:noFill/>
          <a:ln w="9525">
            <a:solidFill>
              <a:srgbClr val="CE6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F4E7B858-68B3-4383-966A-2206D39C2262}"/>
                  </a:ext>
                </a:extLst>
              </p:cNvPr>
              <p:cNvSpPr txBox="1"/>
              <p:nvPr/>
            </p:nvSpPr>
            <p:spPr>
              <a:xfrm>
                <a:off x="2752159" y="5437770"/>
                <a:ext cx="28847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oMath>
                  </m:oMathPara>
                </a14:m>
                <a:endParaRPr lang="zh-CN" altLang="en-US" dirty="0"/>
              </a:p>
            </p:txBody>
          </p:sp>
        </mc:Choice>
        <mc:Fallback>
          <p:sp>
            <p:nvSpPr>
              <p:cNvPr id="51" name="文本框 50">
                <a:extLst>
                  <a:ext uri="{FF2B5EF4-FFF2-40B4-BE49-F238E27FC236}">
                    <a16:creationId xmlns:a16="http://schemas.microsoft.com/office/drawing/2014/main" id="{F4E7B858-68B3-4383-966A-2206D39C2262}"/>
                  </a:ext>
                </a:extLst>
              </p:cNvPr>
              <p:cNvSpPr txBox="1">
                <a:spLocks noRot="1" noChangeAspect="1" noMove="1" noResize="1" noEditPoints="1" noAdjustHandles="1" noChangeArrowheads="1" noChangeShapeType="1" noTextEdit="1"/>
              </p:cNvSpPr>
              <p:nvPr/>
            </p:nvSpPr>
            <p:spPr>
              <a:xfrm>
                <a:off x="2752159" y="5437770"/>
                <a:ext cx="288476" cy="276999"/>
              </a:xfrm>
              <a:prstGeom prst="rect">
                <a:avLst/>
              </a:prstGeom>
              <a:blipFill>
                <a:blip r:embed="rId11"/>
                <a:stretch>
                  <a:fillRect l="-12500" r="-6250" b="-17778"/>
                </a:stretch>
              </a:blipFill>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315ABF7E-A815-479B-88E0-0993EF2BC227}"/>
              </a:ext>
            </a:extLst>
          </p:cNvPr>
          <p:cNvCxnSpPr>
            <a:stCxn id="49" idx="0"/>
            <a:endCxn id="50" idx="3"/>
          </p:cNvCxnSpPr>
          <p:nvPr/>
        </p:nvCxnSpPr>
        <p:spPr>
          <a:xfrm flipV="1">
            <a:off x="2368432" y="5762061"/>
            <a:ext cx="367279" cy="5247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7D79CF47-11BC-4C9D-9839-BFED0CA86DEE}"/>
              </a:ext>
            </a:extLst>
          </p:cNvPr>
          <p:cNvCxnSpPr>
            <a:stCxn id="48" idx="6"/>
          </p:cNvCxnSpPr>
          <p:nvPr/>
        </p:nvCxnSpPr>
        <p:spPr>
          <a:xfrm flipV="1">
            <a:off x="2576952" y="6458288"/>
            <a:ext cx="736586" cy="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BE19CB95-E96C-4420-BDA4-084BAEF79302}"/>
              </a:ext>
            </a:extLst>
          </p:cNvPr>
          <p:cNvCxnSpPr>
            <a:cxnSpLocks/>
            <a:stCxn id="50" idx="5"/>
          </p:cNvCxnSpPr>
          <p:nvPr/>
        </p:nvCxnSpPr>
        <p:spPr>
          <a:xfrm>
            <a:off x="3030603" y="5762061"/>
            <a:ext cx="360458" cy="566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椭圆 54">
            <a:extLst>
              <a:ext uri="{FF2B5EF4-FFF2-40B4-BE49-F238E27FC236}">
                <a16:creationId xmlns:a16="http://schemas.microsoft.com/office/drawing/2014/main" id="{FE4BB388-DA84-4FF3-BBD9-FFAA99F88398}"/>
              </a:ext>
            </a:extLst>
          </p:cNvPr>
          <p:cNvSpPr/>
          <p:nvPr/>
        </p:nvSpPr>
        <p:spPr>
          <a:xfrm rot="1595900">
            <a:off x="2086066" y="5259896"/>
            <a:ext cx="1743771" cy="1564853"/>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连接符: 肘形 55">
            <a:extLst>
              <a:ext uri="{FF2B5EF4-FFF2-40B4-BE49-F238E27FC236}">
                <a16:creationId xmlns:a16="http://schemas.microsoft.com/office/drawing/2014/main" id="{95883E73-DAA6-43DC-836E-5AE80FE84F56}"/>
              </a:ext>
            </a:extLst>
          </p:cNvPr>
          <p:cNvCxnSpPr>
            <a:cxnSpLocks/>
            <a:stCxn id="55" idx="0"/>
            <a:endCxn id="19" idx="2"/>
          </p:cNvCxnSpPr>
          <p:nvPr/>
        </p:nvCxnSpPr>
        <p:spPr>
          <a:xfrm rot="5400000" flipH="1" flipV="1">
            <a:off x="3260143" y="3860186"/>
            <a:ext cx="1530644" cy="1434391"/>
          </a:xfrm>
          <a:prstGeom prst="bentConnector3">
            <a:avLst>
              <a:gd name="adj1" fmla="val 50000"/>
            </a:avLst>
          </a:prstGeom>
          <a:ln>
            <a:prstDash val="dash"/>
            <a:tailEnd type="triangle"/>
          </a:ln>
        </p:spPr>
        <p:style>
          <a:lnRef idx="1">
            <a:schemeClr val="accent2"/>
          </a:lnRef>
          <a:fillRef idx="0">
            <a:schemeClr val="accent2"/>
          </a:fillRef>
          <a:effectRef idx="0">
            <a:schemeClr val="accent2"/>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44805"/>
            <a:ext cx="8925560" cy="583565"/>
            <a:chOff x="-9" y="386"/>
            <a:chExt cx="14056" cy="919"/>
          </a:xfrm>
        </p:grpSpPr>
        <p:sp>
          <p:nvSpPr>
            <p:cNvPr id="3" name="矩形 2"/>
            <p:cNvSpPr/>
            <p:nvPr/>
          </p:nvSpPr>
          <p:spPr>
            <a:xfrm>
              <a:off x="8031" y="429"/>
              <a:ext cx="6016"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386"/>
              <a:ext cx="7276"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状态-动作值函数</a:t>
              </a:r>
              <a:r>
                <a:rPr lang="en-US" altLang="zh-CN" sz="3200" b="1" dirty="0">
                  <a:solidFill>
                    <a:srgbClr val="18478F"/>
                  </a:solidFill>
                  <a:latin typeface="+mn-ea"/>
                  <a:cs typeface="+mn-ea"/>
                  <a:sym typeface="+mn-ea"/>
                </a:rPr>
                <a:t>(</a:t>
              </a:r>
              <a:r>
                <a:rPr lang="zh-CN" altLang="en-US" sz="3200" b="1" dirty="0">
                  <a:solidFill>
                    <a:srgbClr val="18478F"/>
                  </a:solidFill>
                  <a:latin typeface="+mn-ea"/>
                  <a:cs typeface="+mn-ea"/>
                  <a:sym typeface="+mn-ea"/>
                </a:rPr>
                <a:t>Q函数</a:t>
              </a:r>
              <a:r>
                <a:rPr lang="en-US" altLang="zh-CN" sz="3200" b="1" dirty="0">
                  <a:solidFill>
                    <a:srgbClr val="18478F"/>
                  </a:solidFill>
                  <a:latin typeface="+mn-ea"/>
                  <a:cs typeface="+mn-ea"/>
                  <a:sym typeface="+mn-ea"/>
                </a:rPr>
                <a:t>)</a:t>
              </a:r>
            </a:p>
          </p:txBody>
        </p:sp>
      </p:gr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7050" y="2138045"/>
            <a:ext cx="5299144" cy="707578"/>
          </a:xfrm>
          <a:prstGeom prst="rect">
            <a:avLst/>
          </a:prstGeom>
        </p:spPr>
      </p:pic>
      <p:pic>
        <p:nvPicPr>
          <p:cNvPr id="9" name="图片 8"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4051935"/>
            <a:ext cx="7064502" cy="766215"/>
          </a:xfrm>
          <a:prstGeom prst="rect">
            <a:avLst/>
          </a:prstGeom>
        </p:spPr>
      </p:pic>
      <p:grpSp>
        <p:nvGrpSpPr>
          <p:cNvPr id="19" name="组合 18"/>
          <p:cNvGrpSpPr/>
          <p:nvPr/>
        </p:nvGrpSpPr>
        <p:grpSpPr>
          <a:xfrm>
            <a:off x="480060" y="1210310"/>
            <a:ext cx="7950742" cy="829945"/>
            <a:chOff x="652" y="2101"/>
            <a:chExt cx="12521" cy="1307"/>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271" cy="1307"/>
            </a:xfrm>
            <a:prstGeom prst="rect">
              <a:avLst/>
            </a:prstGeom>
            <a:noFill/>
          </p:spPr>
          <p:txBody>
            <a:bodyPr wrap="square" rtlCol="0" anchor="t">
              <a:spAutoFit/>
            </a:bodyPr>
            <a:lstStyle/>
            <a:p>
              <a:pPr algn="just"/>
              <a:r>
                <a:rPr lang="zh-CN" altLang="en-US" sz="2400" dirty="0">
                  <a:solidFill>
                    <a:srgbClr val="C00000"/>
                  </a:solidFill>
                  <a:sym typeface="+mn-ea"/>
                </a:rPr>
                <a:t>状态</a:t>
              </a:r>
              <a:r>
                <a:rPr lang="en-US" altLang="zh-CN" sz="2400" dirty="0">
                  <a:solidFill>
                    <a:srgbClr val="C00000"/>
                  </a:solidFill>
                  <a:sym typeface="+mn-ea"/>
                </a:rPr>
                <a:t>-</a:t>
              </a:r>
              <a:r>
                <a:rPr lang="zh-CN" altLang="en-US" sz="2400" dirty="0">
                  <a:solidFill>
                    <a:srgbClr val="C00000"/>
                  </a:solidFill>
                  <a:sym typeface="+mn-ea"/>
                </a:rPr>
                <a:t>动作值函数</a:t>
              </a:r>
              <a:r>
                <a:rPr lang="zh-CN" altLang="en-US" sz="2400" dirty="0">
                  <a:sym typeface="+mn-ea"/>
                </a:rPr>
                <a:t>是指初始状态为</a:t>
              </a:r>
              <a:r>
                <a:rPr lang="en-US" altLang="zh-CN" sz="2400" dirty="0">
                  <a:sym typeface="+mn-ea"/>
                </a:rPr>
                <a:t>s</a:t>
              </a:r>
              <a:r>
                <a:rPr lang="zh-CN" altLang="en-US" sz="2400" dirty="0">
                  <a:sym typeface="+mn-ea"/>
                </a:rPr>
                <a:t>并进行动作</a:t>
              </a:r>
              <a:r>
                <a:rPr lang="en-US" altLang="zh-CN" sz="2400" dirty="0">
                  <a:sym typeface="+mn-ea"/>
                </a:rPr>
                <a:t>a</a:t>
              </a:r>
              <a:r>
                <a:rPr lang="zh-CN" altLang="en-US" sz="2400" dirty="0">
                  <a:sym typeface="+mn-ea"/>
                </a:rPr>
                <a:t>，然后执行策略</a:t>
              </a:r>
              <a:r>
                <a:rPr lang="el-GR" altLang="zh-CN" sz="2400" dirty="0">
                  <a:sym typeface="+mn-ea"/>
                </a:rPr>
                <a:t>π</a:t>
              </a:r>
              <a:r>
                <a:rPr lang="zh-CN" altLang="en-US" sz="2400" dirty="0">
                  <a:sym typeface="+mn-ea"/>
                </a:rPr>
                <a:t>得到的期望总回报。</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grpSp>
        <p:nvGrpSpPr>
          <p:cNvPr id="10" name="组合 9"/>
          <p:cNvGrpSpPr/>
          <p:nvPr/>
        </p:nvGrpSpPr>
        <p:grpSpPr>
          <a:xfrm>
            <a:off x="480060" y="3467100"/>
            <a:ext cx="8235854" cy="460375"/>
            <a:chOff x="652" y="2101"/>
            <a:chExt cx="12970" cy="725"/>
          </a:xfrm>
        </p:grpSpPr>
        <p:sp>
          <p:nvSpPr>
            <p:cNvPr id="11" name="椭圆 10"/>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902" y="2101"/>
              <a:ext cx="12720" cy="725"/>
            </a:xfrm>
            <a:prstGeom prst="rect">
              <a:avLst/>
            </a:prstGeom>
            <a:noFill/>
          </p:spPr>
          <p:txBody>
            <a:bodyPr wrap="square" rtlCol="0" anchor="t">
              <a:spAutoFit/>
            </a:bodyPr>
            <a:lstStyle/>
            <a:p>
              <a:pPr algn="just"/>
              <a:r>
                <a:rPr lang="en-US" altLang="zh-CN" sz="2400" dirty="0">
                  <a:sym typeface="+mn-ea"/>
                </a:rPr>
                <a:t>Q</a:t>
              </a:r>
              <a:r>
                <a:rPr lang="zh-CN" altLang="en-US" sz="2400" dirty="0">
                  <a:sym typeface="+mn-ea"/>
                </a:rPr>
                <a:t>函数的贝尔曼方程</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最优策略</a:t>
              </a:r>
            </a:p>
          </p:txBody>
        </p:sp>
      </p:grpSp>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1755" y="2094865"/>
            <a:ext cx="3575050" cy="874395"/>
          </a:xfrm>
          <a:prstGeom prst="rect">
            <a:avLst/>
          </a:prstGeom>
        </p:spPr>
      </p:pic>
      <p:grpSp>
        <p:nvGrpSpPr>
          <p:cNvPr id="10" name="组合 9"/>
          <p:cNvGrpSpPr/>
          <p:nvPr/>
        </p:nvGrpSpPr>
        <p:grpSpPr>
          <a:xfrm>
            <a:off x="575310" y="3369945"/>
            <a:ext cx="1604645" cy="461010"/>
            <a:chOff x="549" y="2094"/>
            <a:chExt cx="2527" cy="726"/>
          </a:xfrm>
        </p:grpSpPr>
        <p:sp>
          <p:nvSpPr>
            <p:cNvPr id="11" name="矩形 10"/>
            <p:cNvSpPr/>
            <p:nvPr/>
          </p:nvSpPr>
          <p:spPr>
            <a:xfrm>
              <a:off x="549" y="2094"/>
              <a:ext cx="2527" cy="726"/>
            </a:xfrm>
            <a:prstGeom prst="rect">
              <a:avLst/>
            </a:prstGeom>
            <a:solidFill>
              <a:schemeClr val="accent1">
                <a:alpha val="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49" y="2095"/>
              <a:ext cx="2526" cy="725"/>
            </a:xfrm>
            <a:prstGeom prst="rect">
              <a:avLst/>
            </a:prstGeom>
            <a:noFill/>
          </p:spPr>
          <p:txBody>
            <a:bodyPr wrap="square" rtlCol="0">
              <a:spAutoFit/>
            </a:bodyPr>
            <a:lstStyle/>
            <a:p>
              <a:pPr marL="0" lvl="1" algn="l"/>
              <a:r>
                <a:rPr lang="zh-CN" altLang="en-US" sz="2400" b="1" dirty="0">
                  <a:sym typeface="+mn-ea"/>
                </a:rPr>
                <a:t>策略改进：</a:t>
              </a:r>
            </a:p>
          </p:txBody>
        </p:sp>
      </p:grpSp>
      <p:grpSp>
        <p:nvGrpSpPr>
          <p:cNvPr id="12" name="组合 11"/>
          <p:cNvGrpSpPr/>
          <p:nvPr/>
        </p:nvGrpSpPr>
        <p:grpSpPr>
          <a:xfrm>
            <a:off x="575310" y="3992880"/>
            <a:ext cx="7950835" cy="460375"/>
            <a:chOff x="652" y="2101"/>
            <a:chExt cx="12521" cy="725"/>
          </a:xfrm>
        </p:grpSpPr>
        <p:sp>
          <p:nvSpPr>
            <p:cNvPr id="13" name="椭圆 12"/>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4" name="文本框 13"/>
                <p:cNvSpPr txBox="1"/>
                <p:nvPr/>
              </p:nvSpPr>
              <p:spPr>
                <a:xfrm>
                  <a:off x="902" y="2101"/>
                  <a:ext cx="12271" cy="725"/>
                </a:xfrm>
                <a:prstGeom prst="rect">
                  <a:avLst/>
                </a:prstGeom>
                <a:noFill/>
              </p:spPr>
              <p:txBody>
                <a:bodyPr wrap="square" rtlCol="0" anchor="t">
                  <a:spAutoFit/>
                </a:bodyPr>
                <a:lstStyle/>
                <a:p>
                  <a:pPr lvl="0"/>
                  <a:r>
                    <a:rPr lang="zh-CN" altLang="en-US" sz="2400" dirty="0">
                      <a:sym typeface="+mn-ea"/>
                    </a:rPr>
                    <a:t>值函数可以看作是对策略</a:t>
                  </a:r>
                  <a14:m>
                    <m:oMath xmlns:m="http://schemas.openxmlformats.org/officeDocument/2006/math">
                      <m:r>
                        <a:rPr lang="en-US" altLang="zh-CN" sz="2400" i="1" dirty="0">
                          <a:latin typeface="Cambria Math" panose="02040503050406030204" charset="0"/>
                          <a:ea typeface="宋体" panose="02010600030101010101" pitchFamily="2" charset="-122"/>
                          <a:cs typeface="Cambria Math" panose="02040503050406030204" charset="0"/>
                          <a:sym typeface="+mn-ea"/>
                        </a:rPr>
                        <m:t>𝜋</m:t>
                      </m:r>
                    </m:oMath>
                  </a14:m>
                  <a:r>
                    <a:rPr lang="zh-CN" altLang="en-US" sz="2400" dirty="0">
                      <a:sym typeface="+mn-ea"/>
                    </a:rPr>
                    <a:t>的评估。</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02" y="2101"/>
                  <a:ext cx="12271" cy="725"/>
                </a:xfrm>
                <a:prstGeom prst="rect">
                  <a:avLst/>
                </a:prstGeom>
                <a:blipFill rotWithShape="1">
                  <a:blip r:embed="rId6"/>
                </a:blipFill>
              </p:spPr>
              <p:txBody>
                <a:bodyPr/>
                <a:lstStyle/>
                <a:p>
                  <a:r>
                    <a:rPr lang="zh-CN" altLang="en-US">
                      <a:noFill/>
                    </a:rPr>
                    <a:t> </a:t>
                  </a:r>
                </a:p>
              </p:txBody>
            </p:sp>
          </mc:Fallback>
        </mc:AlternateContent>
      </p:grpSp>
      <p:sp>
        <p:nvSpPr>
          <p:cNvPr id="15" name="文本框 14"/>
          <p:cNvSpPr txBox="1"/>
          <p:nvPr/>
        </p:nvSpPr>
        <p:spPr>
          <a:xfrm>
            <a:off x="6402705" y="2332990"/>
            <a:ext cx="1459230" cy="398780"/>
          </a:xfrm>
          <a:prstGeom prst="rect">
            <a:avLst/>
          </a:prstGeom>
          <a:noFill/>
        </p:spPr>
        <p:txBody>
          <a:bodyPr wrap="none" rtlCol="0">
            <a:spAutoFit/>
          </a:bodyPr>
          <a:lstStyle/>
          <a:p>
            <a:r>
              <a:rPr lang="zh-CN" altLang="en-US" sz="2000" b="1">
                <a:solidFill>
                  <a:srgbClr val="FF0000"/>
                </a:solidFill>
              </a:rPr>
              <a:t>难以实现！</a:t>
            </a:r>
          </a:p>
        </p:txBody>
      </p:sp>
      <p:grpSp>
        <p:nvGrpSpPr>
          <p:cNvPr id="17" name="组合 16"/>
          <p:cNvGrpSpPr/>
          <p:nvPr/>
        </p:nvGrpSpPr>
        <p:grpSpPr>
          <a:xfrm>
            <a:off x="734060" y="1324610"/>
            <a:ext cx="7792085" cy="829945"/>
            <a:chOff x="652" y="2101"/>
            <a:chExt cx="12271" cy="1307"/>
          </a:xfrm>
        </p:grpSpPr>
        <p:sp>
          <p:nvSpPr>
            <p:cNvPr id="18" name="椭圆 17"/>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22" name="文本框 21"/>
                <p:cNvSpPr txBox="1"/>
                <p:nvPr/>
              </p:nvSpPr>
              <p:spPr>
                <a:xfrm>
                  <a:off x="902" y="2101"/>
                  <a:ext cx="12021" cy="1307"/>
                </a:xfrm>
                <a:prstGeom prst="rect">
                  <a:avLst/>
                </a:prstGeom>
                <a:noFill/>
              </p:spPr>
              <p:txBody>
                <a:bodyPr wrap="square" rtlCol="0" anchor="t">
                  <a:spAutoFit/>
                </a:bodyPr>
                <a:lstStyle/>
                <a:p>
                  <a:pPr algn="just"/>
                  <a:r>
                    <a:rPr lang="zh-CN" altLang="en-US" sz="2400" dirty="0">
                      <a:sym typeface="+mn-ea"/>
                    </a:rPr>
                    <a:t>最优策略：存在一个最优的策略</a:t>
                  </a:r>
                  <a14:m>
                    <m:oMath xmlns:m="http://schemas.openxmlformats.org/officeDocument/2006/math">
                      <m:r>
                        <a:rPr lang="en-US" altLang="zh-CN" sz="2400" i="1" dirty="0">
                          <a:latin typeface="Cambria Math" panose="02040503050406030204" charset="0"/>
                          <a:ea typeface="宋体" panose="02010600030101010101" pitchFamily="2" charset="-122"/>
                          <a:cs typeface="Cambria Math" panose="02040503050406030204" charset="0"/>
                          <a:sym typeface="+mn-ea"/>
                        </a:rPr>
                        <m:t>𝜋</m:t>
                      </m:r>
                    </m:oMath>
                  </a14:m>
                  <a:r>
                    <a:rPr lang="en-US" altLang="zh-CN" sz="2400" dirty="0">
                      <a:sym typeface="+mn-ea"/>
                    </a:rPr>
                    <a:t>* </a:t>
                  </a:r>
                  <a:r>
                    <a:rPr lang="zh-CN" altLang="en-US" sz="2400" dirty="0">
                      <a:sym typeface="+mn-ea"/>
                    </a:rPr>
                    <a:t>，其在所有状态上的期望回报最大。</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902" y="2101"/>
                  <a:ext cx="12021" cy="1307"/>
                </a:xfrm>
                <a:prstGeom prst="rect">
                  <a:avLst/>
                </a:prstGeom>
                <a:blipFill rotWithShape="1">
                  <a:blip r:embed="rId7"/>
                </a:blipFill>
              </p:spPr>
              <p:txBody>
                <a:bodyPr/>
                <a:lstStyle/>
                <a:p>
                  <a:r>
                    <a:rPr lang="zh-CN" altLang="en-US">
                      <a:noFill/>
                    </a:rPr>
                    <a:t> </a:t>
                  </a:r>
                </a:p>
              </p:txBody>
            </p:sp>
          </mc:Fallback>
        </mc:AlternateContent>
      </p:grpSp>
      <p:grpSp>
        <p:nvGrpSpPr>
          <p:cNvPr id="24" name="组合 23"/>
          <p:cNvGrpSpPr/>
          <p:nvPr/>
        </p:nvGrpSpPr>
        <p:grpSpPr>
          <a:xfrm>
            <a:off x="575310" y="4453255"/>
            <a:ext cx="7950200" cy="1198880"/>
            <a:chOff x="652" y="2101"/>
            <a:chExt cx="12520" cy="1888"/>
          </a:xfrm>
        </p:grpSpPr>
        <p:sp>
          <p:nvSpPr>
            <p:cNvPr id="25" name="椭圆 24"/>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26" name="文本框 25"/>
                <p:cNvSpPr txBox="1"/>
                <p:nvPr/>
              </p:nvSpPr>
              <p:spPr>
                <a:xfrm>
                  <a:off x="902" y="2101"/>
                  <a:ext cx="12270" cy="1888"/>
                </a:xfrm>
                <a:prstGeom prst="rect">
                  <a:avLst/>
                </a:prstGeom>
                <a:noFill/>
              </p:spPr>
              <p:txBody>
                <a:bodyPr wrap="square" rtlCol="0" anchor="t">
                  <a:spAutoFit/>
                </a:bodyPr>
                <a:lstStyle/>
                <a:p>
                  <a:pPr lvl="0" algn="just"/>
                  <a:r>
                    <a:rPr lang="zh-CN" altLang="en-US" sz="2400" dirty="0">
                      <a:latin typeface="Times New Roman" panose="02020603050405020304" charset="0"/>
                      <a:cs typeface="Times New Roman" panose="02020603050405020304" charset="0"/>
                      <a:sym typeface="+mn-ea"/>
                    </a:rPr>
                    <a:t>如果在状态</a:t>
                  </a:r>
                  <a14:m>
                    <m:oMath xmlns:m="http://schemas.openxmlformats.org/officeDocument/2006/math">
                      <m:r>
                        <a:rPr lang="en-US" altLang="zh-CN" sz="2400" i="1" dirty="0">
                          <a:latin typeface="Cambria Math" panose="02040503050406030204" charset="0"/>
                          <a:cs typeface="Cambria Math" panose="02040503050406030204" charset="0"/>
                          <a:sym typeface="+mn-ea"/>
                        </a:rPr>
                        <m:t>𝑠</m:t>
                      </m:r>
                    </m:oMath>
                  </a14:m>
                  <a:r>
                    <a:rPr lang="zh-CN" altLang="en-US" sz="2400" dirty="0">
                      <a:latin typeface="Times New Roman" panose="02020603050405020304" charset="0"/>
                      <a:cs typeface="Times New Roman" panose="02020603050405020304" charset="0"/>
                      <a:sym typeface="+mn-ea"/>
                    </a:rPr>
                    <a:t>，有一个动作</a:t>
                  </a:r>
                  <a:r>
                    <a:rPr lang="en-US" altLang="zh-CN" sz="2400" dirty="0">
                      <a:latin typeface="Times New Roman" panose="02020603050405020304" charset="0"/>
                      <a:cs typeface="Times New Roman" panose="02020603050405020304" charset="0"/>
                      <a:sym typeface="+mn-ea"/>
                    </a:rPr>
                    <a:t>a</a:t>
                  </a:r>
                  <a:r>
                    <a:rPr lang="zh-CN" altLang="en-US" sz="2400" dirty="0">
                      <a:latin typeface="Times New Roman" panose="02020603050405020304" charset="0"/>
                      <a:cs typeface="Times New Roman" panose="02020603050405020304" charset="0"/>
                      <a:sym typeface="+mn-ea"/>
                    </a:rPr>
                    <a:t>使得</a:t>
                  </a:r>
                  <a14:m>
                    <m:oMath xmlns:m="http://schemas.openxmlformats.org/officeDocument/2006/math">
                      <m:r>
                        <a:rPr lang="en-US" altLang="zh-CN" sz="2400" i="1" dirty="0">
                          <a:latin typeface="Cambria Math" panose="02040503050406030204" charset="0"/>
                          <a:cs typeface="Cambria Math" panose="02040503050406030204" charset="0"/>
                          <a:sym typeface="+mn-ea"/>
                        </a:rPr>
                        <m:t>𝑄</m:t>
                      </m:r>
                      <m:r>
                        <a:rPr lang="en-US" altLang="zh-CN" sz="2400" i="1" baseline="30000" dirty="0">
                          <a:latin typeface="Cambria Math" panose="02040503050406030204" charset="0"/>
                          <a:cs typeface="Cambria Math" panose="02040503050406030204" charset="0"/>
                          <a:sym typeface="+mn-ea"/>
                        </a:rPr>
                        <m:t>𝜋</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𝑎</m:t>
                      </m:r>
                      <m:r>
                        <a:rPr lang="en-US" altLang="zh-CN" sz="2400" i="1" dirty="0">
                          <a:latin typeface="Cambria Math" panose="02040503050406030204" charset="0"/>
                          <a:cs typeface="Cambria Math" panose="02040503050406030204" charset="0"/>
                          <a:sym typeface="+mn-ea"/>
                        </a:rPr>
                        <m:t>)</m:t>
                      </m:r>
                    </m:oMath>
                  </a14:m>
                  <a:r>
                    <a:rPr lang="en-US" altLang="zh-CN" sz="2400" dirty="0">
                      <a:latin typeface="Times New Roman" panose="02020603050405020304" charset="0"/>
                      <a:cs typeface="Times New Roman" panose="02020603050405020304" charset="0"/>
                      <a:sym typeface="+mn-ea"/>
                    </a:rPr>
                    <a:t> &gt;</a:t>
                  </a:r>
                  <a14:m>
                    <m:oMath xmlns:m="http://schemas.openxmlformats.org/officeDocument/2006/math">
                      <m:r>
                        <a:rPr lang="en-US" altLang="zh-CN" sz="2400" i="1" dirty="0">
                          <a:latin typeface="Cambria Math" panose="02040503050406030204" charset="0"/>
                          <a:cs typeface="Cambria Math" panose="02040503050406030204" charset="0"/>
                          <a:sym typeface="+mn-ea"/>
                        </a:rPr>
                        <m:t>𝑉</m:t>
                      </m:r>
                      <m:r>
                        <a:rPr lang="en-US" altLang="zh-CN" sz="2400" i="1" baseline="30000" dirty="0">
                          <a:latin typeface="Cambria Math" panose="02040503050406030204" charset="0"/>
                          <a:cs typeface="Cambria Math" panose="02040503050406030204" charset="0"/>
                          <a:sym typeface="+mn-ea"/>
                        </a:rPr>
                        <m:t>𝜋</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oMath>
                  </a14:m>
                  <a:r>
                    <a:rPr lang="zh-CN" altLang="en-US" sz="2400" dirty="0">
                      <a:latin typeface="Times New Roman" panose="02020603050405020304" charset="0"/>
                      <a:cs typeface="Times New Roman" panose="02020603050405020304" charset="0"/>
                      <a:sym typeface="+mn-ea"/>
                    </a:rPr>
                    <a:t>，说明执行动作</a:t>
                  </a:r>
                  <a14:m>
                    <m:oMath xmlns:m="http://schemas.openxmlformats.org/officeDocument/2006/math">
                      <m:r>
                        <a:rPr lang="en-US" altLang="zh-CN" sz="2400" i="1" dirty="0">
                          <a:latin typeface="Cambria Math" panose="02040503050406030204" charset="0"/>
                          <a:cs typeface="Cambria Math" panose="02040503050406030204" charset="0"/>
                          <a:sym typeface="+mn-ea"/>
                        </a:rPr>
                        <m:t>𝑎</m:t>
                      </m:r>
                    </m:oMath>
                  </a14:m>
                  <a:r>
                    <a:rPr lang="zh-CN" altLang="en-US" sz="2400" dirty="0">
                      <a:latin typeface="Times New Roman" panose="02020603050405020304" charset="0"/>
                      <a:cs typeface="Times New Roman" panose="02020603050405020304" charset="0"/>
                      <a:sym typeface="+mn-ea"/>
                    </a:rPr>
                    <a:t>比当前的策略</a:t>
                  </a:r>
                  <a14:m>
                    <m:oMath xmlns:m="http://schemas.openxmlformats.org/officeDocument/2006/math">
                      <m:r>
                        <a:rPr lang="en-US" altLang="zh-CN" sz="2400" i="1" dirty="0">
                          <a:latin typeface="Cambria Math" panose="02040503050406030204" charset="0"/>
                          <a:ea typeface="宋体" panose="02010600030101010101" pitchFamily="2" charset="-122"/>
                          <a:cs typeface="Cambria Math" panose="02040503050406030204" charset="0"/>
                          <a:sym typeface="+mn-ea"/>
                        </a:rPr>
                        <m:t>𝜋</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𝑎</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𝑠</m:t>
                      </m:r>
                      <m:r>
                        <a:rPr lang="en-US" altLang="zh-CN" sz="2400" i="1" dirty="0">
                          <a:latin typeface="Cambria Math" panose="02040503050406030204" charset="0"/>
                          <a:ea typeface="宋体" panose="02010600030101010101" pitchFamily="2" charset="-122"/>
                          <a:cs typeface="Cambria Math" panose="02040503050406030204" charset="0"/>
                          <a:sym typeface="+mn-ea"/>
                        </a:rPr>
                        <m:t>)</m:t>
                      </m:r>
                    </m:oMath>
                  </a14:m>
                  <a:r>
                    <a:rPr lang="zh-CN" altLang="en-US" sz="2400" dirty="0">
                      <a:latin typeface="Times New Roman" panose="02020603050405020304" charset="0"/>
                      <a:cs typeface="Times New Roman" panose="02020603050405020304" charset="0"/>
                      <a:sym typeface="+mn-ea"/>
                    </a:rPr>
                    <a:t>要好，我们就可以调整参数使得策略</a:t>
                  </a:r>
                  <a14:m>
                    <m:oMath xmlns:m="http://schemas.openxmlformats.org/officeDocument/2006/math">
                      <m:r>
                        <a:rPr lang="en-US" altLang="zh-CN" sz="2400" i="1" dirty="0">
                          <a:latin typeface="Cambria Math" panose="02040503050406030204" charset="0"/>
                          <a:ea typeface="宋体" panose="02010600030101010101" pitchFamily="2" charset="-122"/>
                          <a:cs typeface="Cambria Math" panose="02040503050406030204" charset="0"/>
                          <a:sym typeface="+mn-ea"/>
                        </a:rPr>
                        <m:t>𝜋</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𝑎</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𝑠</m:t>
                      </m:r>
                      <m:r>
                        <a:rPr lang="en-US" altLang="zh-CN" sz="2400" i="1" dirty="0">
                          <a:latin typeface="Cambria Math" panose="02040503050406030204" charset="0"/>
                          <a:ea typeface="宋体" panose="02010600030101010101" pitchFamily="2" charset="-122"/>
                          <a:cs typeface="Cambria Math" panose="02040503050406030204" charset="0"/>
                          <a:sym typeface="+mn-ea"/>
                        </a:rPr>
                        <m:t>)</m:t>
                      </m:r>
                    </m:oMath>
                  </a14:m>
                  <a:r>
                    <a:rPr lang="zh-CN" altLang="en-US" sz="2400" dirty="0">
                      <a:latin typeface="Times New Roman" panose="02020603050405020304" charset="0"/>
                      <a:cs typeface="Times New Roman" panose="02020603050405020304" charset="0"/>
                      <a:sym typeface="+mn-ea"/>
                    </a:rPr>
                    <a:t>的概率增加。</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902" y="2101"/>
                  <a:ext cx="12270" cy="1888"/>
                </a:xfrm>
                <a:prstGeom prst="rect">
                  <a:avLst/>
                </a:prstGeom>
                <a:blipFill rotWithShape="1">
                  <a:blip r:embed="rId8"/>
                </a:blipFill>
              </p:spPr>
              <p:txBody>
                <a:bodyPr/>
                <a:lstStyle/>
                <a:p>
                  <a:r>
                    <a:rPr lang="zh-CN" altLang="en-US">
                      <a:noFill/>
                    </a:rPr>
                    <a:t> </a:t>
                  </a:r>
                </a:p>
              </p:txBody>
            </p:sp>
          </mc:Fallback>
        </mc:AlternateContent>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to="" calcmode="lin" valueType="num">
                                      <p:cBhvr>
                                        <p:cTn id="7" dur="1" fill="hold"/>
                                        <p:tgtEl>
                                          <p:spTgt spid="1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30835"/>
            <a:ext cx="8925560" cy="583565"/>
            <a:chOff x="-9" y="364"/>
            <a:chExt cx="14056" cy="919"/>
          </a:xfrm>
        </p:grpSpPr>
        <p:sp>
          <p:nvSpPr>
            <p:cNvPr id="3" name="矩形 2"/>
            <p:cNvSpPr/>
            <p:nvPr/>
          </p:nvSpPr>
          <p:spPr>
            <a:xfrm>
              <a:off x="5963" y="429"/>
              <a:ext cx="808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364"/>
              <a:ext cx="5210"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如何计算值函数？</a:t>
              </a:r>
            </a:p>
          </p:txBody>
        </p:sp>
      </p:grpSp>
      <p:grpSp>
        <p:nvGrpSpPr>
          <p:cNvPr id="8" name="组合 7"/>
          <p:cNvGrpSpPr/>
          <p:nvPr/>
        </p:nvGrpSpPr>
        <p:grpSpPr>
          <a:xfrm>
            <a:off x="604520" y="1409700"/>
            <a:ext cx="7997190" cy="460375"/>
            <a:chOff x="827" y="3088"/>
            <a:chExt cx="12594" cy="725"/>
          </a:xfrm>
        </p:grpSpPr>
        <p:sp>
          <p:nvSpPr>
            <p:cNvPr id="9" name="文本框 8"/>
            <p:cNvSpPr txBox="1"/>
            <p:nvPr/>
          </p:nvSpPr>
          <p:spPr>
            <a:xfrm>
              <a:off x="1672" y="3088"/>
              <a:ext cx="11749" cy="725"/>
            </a:xfrm>
            <a:prstGeom prst="rect">
              <a:avLst/>
            </a:prstGeom>
            <a:noFill/>
          </p:spPr>
          <p:txBody>
            <a:bodyPr wrap="square" rtlCol="0" anchor="t">
              <a:spAutoFit/>
            </a:bodyPr>
            <a:lstStyle/>
            <a:p>
              <a:r>
                <a:rPr lang="zh-CN" altLang="en-US" sz="2400" b="1" dirty="0">
                  <a:sym typeface="+mn-ea"/>
                </a:rPr>
                <a:t>基于模型的强化学习算法</a:t>
              </a:r>
              <a:endParaRPr lang="zh-CN" altLang="en-US" sz="2400" b="1" dirty="0">
                <a:latin typeface="Times New Roman" panose="02020603050405020304" charset="0"/>
                <a:ea typeface="宋体" panose="02010600030101010101" pitchFamily="2" charset="-122"/>
                <a:cs typeface="Times New Roman" panose="02020603050405020304" charset="0"/>
                <a:sym typeface="+mn-ea"/>
              </a:endParaRPr>
            </a:p>
          </p:txBody>
        </p:sp>
        <p:grpSp>
          <p:nvGrpSpPr>
            <p:cNvPr id="11" name="Group 98"/>
            <p:cNvGrpSpPr/>
            <p:nvPr/>
          </p:nvGrpSpPr>
          <p:grpSpPr bwMode="auto">
            <a:xfrm rot="420000">
              <a:off x="827" y="3140"/>
              <a:ext cx="809" cy="538"/>
              <a:chOff x="2345" y="1092"/>
              <a:chExt cx="1116" cy="555"/>
            </a:xfrm>
          </p:grpSpPr>
          <p:sp>
            <p:nvSpPr>
              <p:cNvPr id="12"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13" name="Group 100"/>
              <p:cNvGrpSpPr/>
              <p:nvPr/>
            </p:nvGrpSpPr>
            <p:grpSpPr bwMode="auto">
              <a:xfrm>
                <a:off x="2414" y="1092"/>
                <a:ext cx="1047" cy="555"/>
                <a:chOff x="2414" y="1104"/>
                <a:chExt cx="975" cy="555"/>
              </a:xfrm>
            </p:grpSpPr>
            <p:sp>
              <p:nvSpPr>
                <p:cNvPr id="14"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5"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16" name="组合 15"/>
          <p:cNvGrpSpPr/>
          <p:nvPr/>
        </p:nvGrpSpPr>
        <p:grpSpPr>
          <a:xfrm>
            <a:off x="1189990" y="1870075"/>
            <a:ext cx="9191625" cy="414020"/>
            <a:chOff x="765" y="2299"/>
            <a:chExt cx="11552" cy="652"/>
          </a:xfrm>
        </p:grpSpPr>
        <p:sp>
          <p:nvSpPr>
            <p:cNvPr id="17" name="椭圆 16"/>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8" name="文本框 17"/>
                <p:cNvSpPr txBox="1"/>
                <p:nvPr/>
              </p:nvSpPr>
              <p:spPr>
                <a:xfrm>
                  <a:off x="1015" y="2299"/>
                  <a:ext cx="11302" cy="652"/>
                </a:xfrm>
                <a:prstGeom prst="rect">
                  <a:avLst/>
                </a:prstGeom>
                <a:noFill/>
              </p:spPr>
              <p:txBody>
                <a:bodyPr wrap="square" rtlCol="0" anchor="t">
                  <a:spAutoFit/>
                </a:bodyPr>
                <a:lstStyle/>
                <a:p>
                  <a:pPr lvl="0"/>
                  <a:r>
                    <a:rPr lang="zh-CN" altLang="en-US" sz="2100" dirty="0">
                      <a:latin typeface="Times New Roman" panose="02020603050405020304" charset="0"/>
                      <a:cs typeface="Times New Roman" panose="02020603050405020304" charset="0"/>
                      <a:sym typeface="+mn-ea"/>
                    </a:rPr>
                    <a:t>基于</a:t>
                  </a:r>
                  <a:r>
                    <a:rPr lang="en-US" altLang="zh-CN" sz="2100" dirty="0">
                      <a:latin typeface="Times New Roman" panose="02020603050405020304" charset="0"/>
                      <a:cs typeface="Times New Roman" panose="02020603050405020304" charset="0"/>
                      <a:sym typeface="+mn-ea"/>
                    </a:rPr>
                    <a:t>MDP</a:t>
                  </a:r>
                  <a:r>
                    <a:rPr lang="zh-CN" altLang="en-US" sz="2100" dirty="0">
                      <a:latin typeface="Times New Roman" panose="02020603050405020304" charset="0"/>
                      <a:cs typeface="Times New Roman" panose="02020603050405020304" charset="0"/>
                      <a:sym typeface="+mn-ea"/>
                    </a:rPr>
                    <a:t>过程：状态转移概率</a:t>
                  </a:r>
                  <a14:m>
                    <m:oMath xmlns:m="http://schemas.openxmlformats.org/officeDocument/2006/math">
                      <m:r>
                        <a:rPr lang="en-US" altLang="zh-CN" sz="2100" i="1" dirty="0">
                          <a:latin typeface="Cambria Math" panose="02040503050406030204" charset="0"/>
                          <a:cs typeface="Cambria Math" panose="02040503050406030204" charset="0"/>
                          <a:sym typeface="+mn-ea"/>
                        </a:rPr>
                        <m:t>𝑝</m:t>
                      </m:r>
                      <m:r>
                        <a:rPr lang="en-US" altLang="zh-CN" sz="2100" i="1" dirty="0">
                          <a:latin typeface="Cambria Math" panose="02040503050406030204" charset="0"/>
                          <a:cs typeface="Cambria Math" panose="02040503050406030204" charset="0"/>
                          <a:sym typeface="+mn-ea"/>
                        </a:rPr>
                        <m:t>(</m:t>
                      </m:r>
                      <m:r>
                        <a:rPr lang="en-US" altLang="zh-CN" sz="2100" i="1" dirty="0">
                          <a:latin typeface="Cambria Math" panose="02040503050406030204" charset="0"/>
                          <a:cs typeface="Cambria Math" panose="02040503050406030204" charset="0"/>
                          <a:sym typeface="+mn-ea"/>
                        </a:rPr>
                        <m:t>𝑠</m:t>
                      </m:r>
                      <m:r>
                        <a:rPr lang="en-US" altLang="zh-CN" sz="2100" i="1" dirty="0">
                          <a:latin typeface="Cambria Math" panose="02040503050406030204" charset="0"/>
                          <a:cs typeface="Cambria Math" panose="02040503050406030204" charset="0"/>
                          <a:sym typeface="+mn-ea"/>
                        </a:rPr>
                        <m:t>’|</m:t>
                      </m:r>
                      <m:r>
                        <a:rPr lang="en-US" altLang="zh-CN" sz="2100" i="1" dirty="0">
                          <a:latin typeface="Cambria Math" panose="02040503050406030204" charset="0"/>
                          <a:cs typeface="Cambria Math" panose="02040503050406030204" charset="0"/>
                          <a:sym typeface="+mn-ea"/>
                        </a:rPr>
                        <m:t>𝑠</m:t>
                      </m:r>
                      <m:r>
                        <a:rPr lang="en-US" altLang="zh-CN" sz="2100" i="1" dirty="0">
                          <a:latin typeface="Cambria Math" panose="02040503050406030204" charset="0"/>
                          <a:cs typeface="Cambria Math" panose="02040503050406030204" charset="0"/>
                          <a:sym typeface="+mn-ea"/>
                        </a:rPr>
                        <m:t>,</m:t>
                      </m:r>
                      <m:r>
                        <a:rPr lang="en-US" altLang="zh-CN" sz="2100" i="1" dirty="0">
                          <a:latin typeface="Cambria Math" panose="02040503050406030204" charset="0"/>
                          <a:cs typeface="Cambria Math" panose="02040503050406030204" charset="0"/>
                          <a:sym typeface="+mn-ea"/>
                        </a:rPr>
                        <m:t>𝑎</m:t>
                      </m:r>
                      <m:r>
                        <a:rPr lang="en-US" altLang="zh-CN" sz="2100" i="1" dirty="0">
                          <a:latin typeface="Cambria Math" panose="02040503050406030204" charset="0"/>
                          <a:cs typeface="Cambria Math" panose="02040503050406030204" charset="0"/>
                          <a:sym typeface="+mn-ea"/>
                        </a:rPr>
                        <m:t>)</m:t>
                      </m:r>
                    </m:oMath>
                  </a14:m>
                  <a:r>
                    <a:rPr lang="zh-CN" altLang="en-US" sz="2100" dirty="0">
                      <a:latin typeface="Times New Roman" panose="02020603050405020304" charset="0"/>
                      <a:cs typeface="Times New Roman" panose="02020603050405020304" charset="0"/>
                      <a:sym typeface="+mn-ea"/>
                    </a:rPr>
                    <a:t>和奖励函数</a:t>
                  </a:r>
                  <a14:m>
                    <m:oMath xmlns:m="http://schemas.openxmlformats.org/officeDocument/2006/math">
                      <m:r>
                        <a:rPr lang="en-US" altLang="zh-CN" sz="2100" i="1" dirty="0">
                          <a:latin typeface="Cambria Math" panose="02040503050406030204" charset="0"/>
                          <a:cs typeface="Cambria Math" panose="02040503050406030204" charset="0"/>
                          <a:sym typeface="+mn-ea"/>
                        </a:rPr>
                        <m:t>𝑅</m:t>
                      </m:r>
                      <m:r>
                        <a:rPr lang="en-US" altLang="zh-CN" sz="2100" i="1" dirty="0">
                          <a:latin typeface="Cambria Math" panose="02040503050406030204" charset="0"/>
                          <a:cs typeface="Cambria Math" panose="02040503050406030204" charset="0"/>
                          <a:sym typeface="+mn-ea"/>
                        </a:rPr>
                        <m:t>(</m:t>
                      </m:r>
                      <m:r>
                        <a:rPr lang="en-US" altLang="zh-CN" sz="2100" i="1" dirty="0">
                          <a:latin typeface="Cambria Math" panose="02040503050406030204" charset="0"/>
                          <a:cs typeface="Cambria Math" panose="02040503050406030204" charset="0"/>
                          <a:sym typeface="+mn-ea"/>
                        </a:rPr>
                        <m:t>𝑠</m:t>
                      </m:r>
                      <m:r>
                        <a:rPr lang="en-US" altLang="zh-CN" sz="2100" i="1" dirty="0">
                          <a:latin typeface="Cambria Math" panose="02040503050406030204" charset="0"/>
                          <a:cs typeface="Cambria Math" panose="02040503050406030204" charset="0"/>
                          <a:sym typeface="+mn-ea"/>
                        </a:rPr>
                        <m:t>,</m:t>
                      </m:r>
                      <m:r>
                        <a:rPr lang="en-US" altLang="zh-CN" sz="2100" i="1" dirty="0">
                          <a:latin typeface="Cambria Math" panose="02040503050406030204" charset="0"/>
                          <a:cs typeface="Cambria Math" panose="02040503050406030204" charset="0"/>
                          <a:sym typeface="+mn-ea"/>
                        </a:rPr>
                        <m:t>𝑎</m:t>
                      </m:r>
                      <m:r>
                        <a:rPr lang="en-US" altLang="zh-CN" sz="2100" i="1" dirty="0">
                          <a:latin typeface="Cambria Math" panose="02040503050406030204" charset="0"/>
                          <a:cs typeface="Cambria Math" panose="02040503050406030204" charset="0"/>
                          <a:sym typeface="+mn-ea"/>
                        </a:rPr>
                        <m:t>,</m:t>
                      </m:r>
                      <m:r>
                        <a:rPr lang="en-US" altLang="zh-CN" sz="2100" i="1" dirty="0">
                          <a:latin typeface="Cambria Math" panose="02040503050406030204" charset="0"/>
                          <a:cs typeface="Cambria Math" panose="02040503050406030204" charset="0"/>
                          <a:sym typeface="+mn-ea"/>
                        </a:rPr>
                        <m:t>𝑠</m:t>
                      </m:r>
                      <m:r>
                        <a:rPr lang="en-US" altLang="zh-CN" sz="2100" i="1" dirty="0">
                          <a:latin typeface="Cambria Math" panose="02040503050406030204" charset="0"/>
                          <a:cs typeface="Cambria Math" panose="02040503050406030204" charset="0"/>
                          <a:sym typeface="+mn-ea"/>
                        </a:rPr>
                        <m:t>’)</m:t>
                      </m:r>
                    </m:oMath>
                  </a14:m>
                  <a:endParaRPr lang="zh-CN" altLang="en-US" sz="2100" dirty="0">
                    <a:solidFill>
                      <a:schemeClr val="tx1"/>
                    </a:solidFill>
                    <a:latin typeface="Times New Roman" panose="02020603050405020304" charset="0"/>
                    <a:cs typeface="Times New Roman" panose="02020603050405020304" charset="0"/>
                    <a:sym typeface="+mn-ea"/>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015" y="2299"/>
                  <a:ext cx="11302" cy="652"/>
                </a:xfrm>
                <a:prstGeom prst="rect">
                  <a:avLst/>
                </a:prstGeom>
                <a:blipFill rotWithShape="1">
                  <a:blip r:embed="rId5"/>
                </a:blipFill>
              </p:spPr>
              <p:txBody>
                <a:bodyPr/>
                <a:lstStyle/>
                <a:p>
                  <a:r>
                    <a:rPr lang="zh-CN" altLang="en-US">
                      <a:noFill/>
                    </a:rPr>
                    <a:t> </a:t>
                  </a:r>
                </a:p>
              </p:txBody>
            </p:sp>
          </mc:Fallback>
        </mc:AlternateContent>
      </p:grpSp>
      <p:grpSp>
        <p:nvGrpSpPr>
          <p:cNvPr id="20" name="组合 19"/>
          <p:cNvGrpSpPr/>
          <p:nvPr/>
        </p:nvGrpSpPr>
        <p:grpSpPr>
          <a:xfrm>
            <a:off x="1189990" y="2284095"/>
            <a:ext cx="5464810" cy="414020"/>
            <a:chOff x="765" y="2299"/>
            <a:chExt cx="8606" cy="652"/>
          </a:xfrm>
        </p:grpSpPr>
        <p:sp>
          <p:nvSpPr>
            <p:cNvPr id="21" name="椭圆 20"/>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1015" y="2299"/>
              <a:ext cx="8356" cy="652"/>
            </a:xfrm>
            <a:prstGeom prst="rect">
              <a:avLst/>
            </a:prstGeom>
            <a:noFill/>
          </p:spPr>
          <p:txBody>
            <a:bodyPr wrap="square" rtlCol="0" anchor="t">
              <a:spAutoFit/>
            </a:bodyPr>
            <a:lstStyle/>
            <a:p>
              <a:pPr lvl="0"/>
              <a:r>
                <a:rPr lang="zh-CN" altLang="en-US" sz="2100" dirty="0">
                  <a:sym typeface="+mn-ea"/>
                </a:rPr>
                <a:t>策略迭代</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23" name="组合 22"/>
          <p:cNvGrpSpPr/>
          <p:nvPr/>
        </p:nvGrpSpPr>
        <p:grpSpPr>
          <a:xfrm>
            <a:off x="1189990" y="2698115"/>
            <a:ext cx="5464810" cy="414020"/>
            <a:chOff x="765" y="2299"/>
            <a:chExt cx="8606" cy="652"/>
          </a:xfrm>
        </p:grpSpPr>
        <p:sp>
          <p:nvSpPr>
            <p:cNvPr id="24" name="椭圆 23"/>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1015" y="2299"/>
              <a:ext cx="8356" cy="652"/>
            </a:xfrm>
            <a:prstGeom prst="rect">
              <a:avLst/>
            </a:prstGeom>
            <a:noFill/>
          </p:spPr>
          <p:txBody>
            <a:bodyPr wrap="square" rtlCol="0" anchor="t">
              <a:spAutoFit/>
            </a:bodyPr>
            <a:lstStyle/>
            <a:p>
              <a:pPr lvl="0"/>
              <a:r>
                <a:rPr lang="zh-CN" altLang="en-US" sz="2100" dirty="0">
                  <a:sym typeface="+mn-ea"/>
                </a:rPr>
                <a:t>值迭代</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19" name="组合 18"/>
          <p:cNvGrpSpPr/>
          <p:nvPr/>
        </p:nvGrpSpPr>
        <p:grpSpPr>
          <a:xfrm>
            <a:off x="604520" y="3582670"/>
            <a:ext cx="7997190" cy="460375"/>
            <a:chOff x="827" y="3088"/>
            <a:chExt cx="12594" cy="725"/>
          </a:xfrm>
        </p:grpSpPr>
        <p:sp>
          <p:nvSpPr>
            <p:cNvPr id="26" name="文本框 25"/>
            <p:cNvSpPr txBox="1"/>
            <p:nvPr/>
          </p:nvSpPr>
          <p:spPr>
            <a:xfrm>
              <a:off x="1672" y="3088"/>
              <a:ext cx="11749" cy="725"/>
            </a:xfrm>
            <a:prstGeom prst="rect">
              <a:avLst/>
            </a:prstGeom>
            <a:noFill/>
          </p:spPr>
          <p:txBody>
            <a:bodyPr wrap="square" rtlCol="0" anchor="t">
              <a:spAutoFit/>
            </a:bodyPr>
            <a:lstStyle/>
            <a:p>
              <a:r>
                <a:rPr lang="zh-CN" altLang="en-US" sz="2400" b="1" dirty="0">
                  <a:sym typeface="+mn-ea"/>
                </a:rPr>
                <a:t>模型无关的强化学习</a:t>
              </a:r>
              <a:endParaRPr lang="zh-CN" altLang="en-US" sz="2400" b="1" dirty="0">
                <a:latin typeface="Times New Roman" panose="02020603050405020304" charset="0"/>
                <a:ea typeface="宋体" panose="02010600030101010101" pitchFamily="2" charset="-122"/>
                <a:cs typeface="Times New Roman" panose="02020603050405020304" charset="0"/>
                <a:sym typeface="+mn-ea"/>
              </a:endParaRPr>
            </a:p>
          </p:txBody>
        </p:sp>
        <p:grpSp>
          <p:nvGrpSpPr>
            <p:cNvPr id="27" name="Group 98"/>
            <p:cNvGrpSpPr/>
            <p:nvPr/>
          </p:nvGrpSpPr>
          <p:grpSpPr bwMode="auto">
            <a:xfrm rot="420000">
              <a:off x="827" y="3140"/>
              <a:ext cx="809" cy="538"/>
              <a:chOff x="2345" y="1092"/>
              <a:chExt cx="1116" cy="555"/>
            </a:xfrm>
          </p:grpSpPr>
          <p:sp>
            <p:nvSpPr>
              <p:cNvPr id="28"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29" name="Group 100"/>
              <p:cNvGrpSpPr/>
              <p:nvPr/>
            </p:nvGrpSpPr>
            <p:grpSpPr bwMode="auto">
              <a:xfrm>
                <a:off x="2414" y="1092"/>
                <a:ext cx="1047" cy="555"/>
                <a:chOff x="2414" y="1104"/>
                <a:chExt cx="975" cy="555"/>
              </a:xfrm>
            </p:grpSpPr>
            <p:sp>
              <p:nvSpPr>
                <p:cNvPr id="30"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1"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32" name="组合 31"/>
          <p:cNvGrpSpPr/>
          <p:nvPr/>
        </p:nvGrpSpPr>
        <p:grpSpPr>
          <a:xfrm>
            <a:off x="1189990" y="4043045"/>
            <a:ext cx="7335520" cy="414020"/>
            <a:chOff x="765" y="2299"/>
            <a:chExt cx="11552" cy="652"/>
          </a:xfrm>
        </p:grpSpPr>
        <p:sp>
          <p:nvSpPr>
            <p:cNvPr id="33" name="椭圆 32"/>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p:nvSpPr>
          <p:spPr>
            <a:xfrm>
              <a:off x="1015" y="2299"/>
              <a:ext cx="11302" cy="652"/>
            </a:xfrm>
            <a:prstGeom prst="rect">
              <a:avLst/>
            </a:prstGeom>
            <a:noFill/>
          </p:spPr>
          <p:txBody>
            <a:bodyPr wrap="square" rtlCol="0" anchor="t">
              <a:spAutoFit/>
            </a:bodyPr>
            <a:lstStyle/>
            <a:p>
              <a:pPr lvl="0"/>
              <a:r>
                <a:rPr lang="en-US" altLang="zh-CN" sz="2100" dirty="0">
                  <a:latin typeface="Times New Roman" panose="02020603050405020304" charset="0"/>
                  <a:cs typeface="Times New Roman" panose="02020603050405020304" charset="0"/>
                  <a:sym typeface="+mn-ea"/>
                </a:rPr>
                <a:t>无MDP过程</a:t>
              </a:r>
            </a:p>
          </p:txBody>
        </p:sp>
      </p:grpSp>
      <p:grpSp>
        <p:nvGrpSpPr>
          <p:cNvPr id="35" name="组合 34"/>
          <p:cNvGrpSpPr/>
          <p:nvPr/>
        </p:nvGrpSpPr>
        <p:grpSpPr>
          <a:xfrm>
            <a:off x="1189990" y="4457065"/>
            <a:ext cx="5464810" cy="414020"/>
            <a:chOff x="765" y="2299"/>
            <a:chExt cx="8606" cy="652"/>
          </a:xfrm>
        </p:grpSpPr>
        <p:sp>
          <p:nvSpPr>
            <p:cNvPr id="36" name="椭圆 35"/>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7" name="文本框 36"/>
            <p:cNvSpPr txBox="1"/>
            <p:nvPr/>
          </p:nvSpPr>
          <p:spPr>
            <a:xfrm>
              <a:off x="1015" y="2299"/>
              <a:ext cx="8356" cy="652"/>
            </a:xfrm>
            <a:prstGeom prst="rect">
              <a:avLst/>
            </a:prstGeom>
            <a:noFill/>
          </p:spPr>
          <p:txBody>
            <a:bodyPr wrap="square" rtlCol="0" anchor="t">
              <a:spAutoFit/>
            </a:bodyPr>
            <a:lstStyle/>
            <a:p>
              <a:pPr lvl="0"/>
              <a:r>
                <a:rPr lang="zh-CN" altLang="en-US" sz="2100" dirty="0">
                  <a:sym typeface="+mn-ea"/>
                </a:rPr>
                <a:t>蒙特卡罗采样方法</a:t>
              </a:r>
            </a:p>
          </p:txBody>
        </p:sp>
      </p:grpSp>
      <p:grpSp>
        <p:nvGrpSpPr>
          <p:cNvPr id="38" name="组合 37"/>
          <p:cNvGrpSpPr/>
          <p:nvPr/>
        </p:nvGrpSpPr>
        <p:grpSpPr>
          <a:xfrm>
            <a:off x="1189990" y="4871085"/>
            <a:ext cx="5464810" cy="414020"/>
            <a:chOff x="765" y="2299"/>
            <a:chExt cx="8606" cy="652"/>
          </a:xfrm>
        </p:grpSpPr>
        <p:sp>
          <p:nvSpPr>
            <p:cNvPr id="39" name="椭圆 38"/>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0" name="文本框 39"/>
            <p:cNvSpPr txBox="1"/>
            <p:nvPr/>
          </p:nvSpPr>
          <p:spPr>
            <a:xfrm>
              <a:off x="1015" y="2299"/>
              <a:ext cx="8356" cy="652"/>
            </a:xfrm>
            <a:prstGeom prst="rect">
              <a:avLst/>
            </a:prstGeom>
            <a:noFill/>
          </p:spPr>
          <p:txBody>
            <a:bodyPr wrap="square" rtlCol="0" anchor="t">
              <a:spAutoFit/>
            </a:bodyPr>
            <a:lstStyle/>
            <a:p>
              <a:pPr lvl="0"/>
              <a:r>
                <a:rPr lang="zh-CN" altLang="en-US" sz="2100" dirty="0">
                  <a:sym typeface="+mn-ea"/>
                </a:rPr>
                <a:t>时序差分学习</a:t>
              </a:r>
            </a:p>
          </p:txBody>
        </p:sp>
      </p:gr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策略迭代</a:t>
              </a:r>
            </a:p>
          </p:txBody>
        </p:sp>
      </p:grpSp>
      <p:pic>
        <p:nvPicPr>
          <p:cNvPr id="8" name="内容占位符 4" descr="屏幕剪辑"/>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135926" y="2078150"/>
            <a:ext cx="6658472" cy="4339778"/>
          </a:xfrm>
          <a:prstGeom prst="rect">
            <a:avLst/>
          </a:prstGeom>
          <a:noFill/>
          <a:ln>
            <a:noFill/>
          </a:ln>
        </p:spPr>
      </p:pic>
      <p:pic>
        <p:nvPicPr>
          <p:cNvPr id="9" name="图片 8" descr="屏幕剪辑">
            <a:extLst>
              <a:ext uri="{FF2B5EF4-FFF2-40B4-BE49-F238E27FC236}">
                <a16:creationId xmlns:a16="http://schemas.microsoft.com/office/drawing/2014/main" id="{B466CD64-419B-48F5-BDAE-955AC57B64FA}"/>
              </a:ext>
            </a:extLst>
          </p:cNvPr>
          <p:cNvPicPr>
            <a:picLocks noChangeAspect="1"/>
          </p:cNvPicPr>
          <p:nvPr/>
        </p:nvPicPr>
        <p:blipFill rotWithShape="1">
          <a:blip r:embed="rId6">
            <a:extLst>
              <a:ext uri="{28A0092B-C50C-407E-A947-70E740481C1C}">
                <a14:useLocalDpi xmlns:a14="http://schemas.microsoft.com/office/drawing/2010/main" val="0"/>
              </a:ext>
            </a:extLst>
          </a:blip>
          <a:srcRect t="81610" r="35484"/>
          <a:stretch/>
        </p:blipFill>
        <p:spPr>
          <a:xfrm>
            <a:off x="706308" y="1390560"/>
            <a:ext cx="4366141" cy="531931"/>
          </a:xfrm>
          <a:prstGeom prst="rect">
            <a:avLst/>
          </a:prstGeom>
        </p:spPr>
      </p:pic>
      <p:pic>
        <p:nvPicPr>
          <p:cNvPr id="10" name="图片 9" descr="屏幕剪辑">
            <a:extLst>
              <a:ext uri="{FF2B5EF4-FFF2-40B4-BE49-F238E27FC236}">
                <a16:creationId xmlns:a16="http://schemas.microsoft.com/office/drawing/2014/main" id="{48FC3A5D-6FFA-4FAE-8CA0-A70B5480E28C}"/>
              </a:ext>
            </a:extLst>
          </p:cNvPr>
          <p:cNvPicPr>
            <a:picLocks noChangeAspect="1"/>
          </p:cNvPicPr>
          <p:nvPr/>
        </p:nvPicPr>
        <p:blipFill rotWithShape="1">
          <a:blip r:embed="rId6">
            <a:extLst>
              <a:ext uri="{28A0092B-C50C-407E-A947-70E740481C1C}">
                <a14:useLocalDpi xmlns:a14="http://schemas.microsoft.com/office/drawing/2010/main" val="0"/>
              </a:ext>
            </a:extLst>
          </a:blip>
          <a:srcRect l="1" t="10965" r="89590" b="78676"/>
          <a:stretch/>
        </p:blipFill>
        <p:spPr>
          <a:xfrm>
            <a:off x="191530" y="1501685"/>
            <a:ext cx="704421" cy="29963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一个例子</a:t>
              </a:r>
            </a:p>
          </p:txBody>
        </p:sp>
      </p:grpSp>
      <p:pic>
        <p:nvPicPr>
          <p:cNvPr id="1028" name="Picture 4" descr="What is reinforcement learning: gif showing hand balancing a vertical pol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143250" y="15240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3609" y="429"/>
              <a:ext cx="1043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2855"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值迭代</a:t>
              </a:r>
            </a:p>
          </p:txBody>
        </p:sp>
      </p:grpSp>
      <p:pic>
        <p:nvPicPr>
          <p:cNvPr id="8" name="内容占位符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38810" y="2148205"/>
            <a:ext cx="7527925" cy="3517265"/>
          </a:xfrm>
          <a:prstGeom prst="rect">
            <a:avLst/>
          </a:prstGeom>
          <a:noFill/>
          <a:ln>
            <a:noFill/>
          </a:ln>
        </p:spPr>
      </p:pic>
      <p:grpSp>
        <p:nvGrpSpPr>
          <p:cNvPr id="19" name="组合 18"/>
          <p:cNvGrpSpPr/>
          <p:nvPr/>
        </p:nvGrpSpPr>
        <p:grpSpPr>
          <a:xfrm>
            <a:off x="480060" y="1210310"/>
            <a:ext cx="7950742" cy="829945"/>
            <a:chOff x="652" y="2101"/>
            <a:chExt cx="12521" cy="1307"/>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271" cy="1307"/>
            </a:xfrm>
            <a:prstGeom prst="rect">
              <a:avLst/>
            </a:prstGeom>
            <a:noFill/>
          </p:spPr>
          <p:txBody>
            <a:bodyPr wrap="square" rtlCol="0" anchor="t">
              <a:spAutoFit/>
            </a:bodyPr>
            <a:lstStyle/>
            <a:p>
              <a:pPr algn="just"/>
              <a:r>
                <a:rPr lang="zh-CN" altLang="en-US" sz="2400" dirty="0">
                  <a:sym typeface="+mn-ea"/>
                </a:rPr>
                <a:t>值迭代方法将策略评估和策略改进两个过程合并，来直接计算出最优策略。</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5787" y="429"/>
              <a:ext cx="826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5267"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两种方式对比</a:t>
              </a:r>
            </a:p>
          </p:txBody>
        </p:sp>
      </p:grpSp>
      <p:pic>
        <p:nvPicPr>
          <p:cNvPr id="10" name="图片 9">
            <a:extLst>
              <a:ext uri="{FF2B5EF4-FFF2-40B4-BE49-F238E27FC236}">
                <a16:creationId xmlns:a16="http://schemas.microsoft.com/office/drawing/2014/main" id="{1E8178BF-6A2E-4EAB-B116-72AD6F50AB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05" y="1354237"/>
            <a:ext cx="9144000" cy="4532586"/>
          </a:xfrm>
          <a:prstGeom prst="rect">
            <a:avLst/>
          </a:prstGeom>
        </p:spPr>
      </p:pic>
    </p:spTree>
    <p:extLst>
      <p:ext uri="{BB962C8B-B14F-4D97-AF65-F5344CB8AC3E}">
        <p14:creationId xmlns:p14="http://schemas.microsoft.com/office/powerpoint/2010/main" val="249243216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8025"/>
            <a:chOff x="-9" y="254"/>
            <a:chExt cx="14056" cy="1115"/>
          </a:xfrm>
        </p:grpSpPr>
        <p:sp>
          <p:nvSpPr>
            <p:cNvPr id="3" name="矩形 2"/>
            <p:cNvSpPr/>
            <p:nvPr/>
          </p:nvSpPr>
          <p:spPr>
            <a:xfrm>
              <a:off x="4999" y="429"/>
              <a:ext cx="904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245" cy="1115"/>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更新方式</a:t>
              </a:r>
            </a:p>
          </p:txBody>
        </p:sp>
      </p:grpSp>
      <p:grpSp>
        <p:nvGrpSpPr>
          <p:cNvPr id="12" name="组合 11">
            <a:extLst>
              <a:ext uri="{FF2B5EF4-FFF2-40B4-BE49-F238E27FC236}">
                <a16:creationId xmlns:a16="http://schemas.microsoft.com/office/drawing/2014/main" id="{5C7FFA95-1F44-4395-9C9C-957D1E48D926}"/>
              </a:ext>
            </a:extLst>
          </p:cNvPr>
          <p:cNvGrpSpPr/>
          <p:nvPr/>
        </p:nvGrpSpPr>
        <p:grpSpPr>
          <a:xfrm>
            <a:off x="535081" y="1080135"/>
            <a:ext cx="7311459" cy="738505"/>
            <a:chOff x="765" y="2299"/>
            <a:chExt cx="8606" cy="1163"/>
          </a:xfrm>
        </p:grpSpPr>
        <p:sp>
          <p:nvSpPr>
            <p:cNvPr id="13" name="椭圆 12">
              <a:extLst>
                <a:ext uri="{FF2B5EF4-FFF2-40B4-BE49-F238E27FC236}">
                  <a16:creationId xmlns:a16="http://schemas.microsoft.com/office/drawing/2014/main" id="{02CD4F4E-EA5A-4AA1-88F7-90D36E19B843}"/>
                </a:ext>
              </a:extLst>
            </p:cNvPr>
            <p:cNvSpPr/>
            <p:nvPr/>
          </p:nvSpPr>
          <p:spPr>
            <a:xfrm>
              <a:off x="765" y="2543"/>
              <a:ext cx="170" cy="205"/>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文本框 13">
              <a:extLst>
                <a:ext uri="{FF2B5EF4-FFF2-40B4-BE49-F238E27FC236}">
                  <a16:creationId xmlns:a16="http://schemas.microsoft.com/office/drawing/2014/main" id="{E2F6C9E6-3BB5-400B-A9DB-03A82933A495}"/>
                </a:ext>
              </a:extLst>
            </p:cNvPr>
            <p:cNvSpPr txBox="1"/>
            <p:nvPr/>
          </p:nvSpPr>
          <p:spPr>
            <a:xfrm>
              <a:off x="1015" y="2299"/>
              <a:ext cx="8356" cy="1163"/>
            </a:xfrm>
            <a:prstGeom prst="rect">
              <a:avLst/>
            </a:prstGeom>
            <a:noFill/>
          </p:spPr>
          <p:txBody>
            <a:bodyPr wrap="square" rtlCol="0" anchor="t">
              <a:spAutoFit/>
            </a:bodyPr>
            <a:lstStyle/>
            <a:p>
              <a:pPr lvl="0"/>
              <a:r>
                <a:rPr lang="zh-CN" altLang="en-US" sz="2100" dirty="0">
                  <a:sym typeface="+mn-ea"/>
                </a:rPr>
                <a:t>不管是哪种迭代策略，都存在值函数更新和策略更新</a:t>
              </a:r>
              <a:endParaRPr lang="zh-CN" altLang="en-US" sz="2100" dirty="0">
                <a:solidFill>
                  <a:schemeClr val="tx1"/>
                </a:solidFill>
                <a:latin typeface="Times New Roman" panose="02020603050405020304" charset="0"/>
                <a:cs typeface="Times New Roman" panose="02020603050405020304" charset="0"/>
                <a:sym typeface="+mn-ea"/>
              </a:endParaRPr>
            </a:p>
          </p:txBody>
        </p:sp>
      </p:grpSp>
      <p:sp>
        <p:nvSpPr>
          <p:cNvPr id="15" name="文本框 14">
            <a:extLst>
              <a:ext uri="{FF2B5EF4-FFF2-40B4-BE49-F238E27FC236}">
                <a16:creationId xmlns:a16="http://schemas.microsoft.com/office/drawing/2014/main" id="{E0B32C29-08ED-4F8E-B1EA-C5390948F2BC}"/>
              </a:ext>
            </a:extLst>
          </p:cNvPr>
          <p:cNvSpPr txBox="1"/>
          <p:nvPr/>
        </p:nvSpPr>
        <p:spPr>
          <a:xfrm>
            <a:off x="747475" y="1591211"/>
            <a:ext cx="4522683" cy="338554"/>
          </a:xfrm>
          <a:prstGeom prst="rect">
            <a:avLst/>
          </a:prstGeom>
          <a:noFill/>
        </p:spPr>
        <p:txBody>
          <a:bodyPr wrap="square" rtlCol="0" anchor="t">
            <a:spAutoFit/>
          </a:bodyPr>
          <a:lstStyle/>
          <a:p>
            <a:pPr lvl="0"/>
            <a:r>
              <a:rPr lang="zh-CN" altLang="en-US" sz="1600" dirty="0">
                <a:solidFill>
                  <a:srgbClr val="FF0000"/>
                </a:solidFill>
                <a:latin typeface="Times New Roman" panose="02020603050405020304" charset="0"/>
                <a:cs typeface="Times New Roman" panose="02020603050405020304" charset="0"/>
                <a:sym typeface="+mn-ea"/>
              </a:rPr>
              <a:t>重点在于如何更新值函数和策略！！</a:t>
            </a:r>
          </a:p>
        </p:txBody>
      </p:sp>
      <p:pic>
        <p:nvPicPr>
          <p:cNvPr id="9" name="图片 8">
            <a:extLst>
              <a:ext uri="{FF2B5EF4-FFF2-40B4-BE49-F238E27FC236}">
                <a16:creationId xmlns:a16="http://schemas.microsoft.com/office/drawing/2014/main" id="{461B72AC-FD8A-4808-8532-0B92EA7917A9}"/>
              </a:ext>
            </a:extLst>
          </p:cNvPr>
          <p:cNvPicPr>
            <a:picLocks noChangeAspect="1"/>
          </p:cNvPicPr>
          <p:nvPr/>
        </p:nvPicPr>
        <p:blipFill>
          <a:blip r:embed="rId5"/>
          <a:stretch>
            <a:fillRect/>
          </a:stretch>
        </p:blipFill>
        <p:spPr>
          <a:xfrm>
            <a:off x="858020" y="2828825"/>
            <a:ext cx="6988520" cy="1548836"/>
          </a:xfrm>
          <a:prstGeom prst="rect">
            <a:avLst/>
          </a:prstGeom>
        </p:spPr>
      </p:pic>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9054585C-1686-4433-9531-900FED412533}"/>
                  </a:ext>
                </a:extLst>
              </p:cNvPr>
              <p:cNvSpPr txBox="1"/>
              <p:nvPr/>
            </p:nvSpPr>
            <p:spPr>
              <a:xfrm>
                <a:off x="747475" y="2099121"/>
                <a:ext cx="3641125" cy="454740"/>
              </a:xfrm>
              <a:prstGeom prst="rect">
                <a:avLst/>
              </a:prstGeom>
              <a:noFill/>
            </p:spPr>
            <p:txBody>
              <a:bodyPr wrap="none" rtlCol="0">
                <a:spAutoFit/>
              </a:bodyPr>
              <a:lstStyle/>
              <a:p>
                <a:r>
                  <a:rPr lang="zh-CN" altLang="en-US" dirty="0"/>
                  <a:t>策略更新：</a:t>
                </a:r>
                <a:r>
                  <a:rPr lang="en-US" altLang="zh-CN" dirty="0"/>
                  <a:t> </a:t>
                </a:r>
                <a14:m>
                  <m:oMath xmlns:m="http://schemas.openxmlformats.org/officeDocument/2006/math">
                    <m:r>
                      <a:rPr lang="en-US" altLang="zh-CN" i="1">
                        <a:latin typeface="Cambria Math" panose="02040503050406030204" pitchFamily="18" charset="0"/>
                      </a:rPr>
                      <m:t>𝜋</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𝑎</m:t>
                                </m:r>
                              </m:lim>
                            </m:limLow>
                          </m:fName>
                          <m:e>
                            <m:r>
                              <a:rPr lang="en-US" altLang="zh-CN" i="1" smtClean="0">
                                <a:solidFill>
                                  <a:srgbClr val="FF0000"/>
                                </a:solidFill>
                                <a:latin typeface="Cambria Math" panose="02040503050406030204" pitchFamily="18" charset="0"/>
                              </a:rPr>
                              <m:t>𝑄</m:t>
                            </m:r>
                            <m:r>
                              <a:rPr lang="en-US" altLang="zh-CN" i="1" smtClean="0">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𝑠</m:t>
                            </m:r>
                            <m:r>
                              <a:rPr lang="en-US" altLang="zh-CN" i="1" smtClean="0">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𝑎</m:t>
                            </m:r>
                            <m:r>
                              <a:rPr lang="en-US" altLang="zh-CN" i="1" smtClean="0">
                                <a:solidFill>
                                  <a:srgbClr val="FF0000"/>
                                </a:solidFill>
                                <a:latin typeface="Cambria Math" panose="02040503050406030204" pitchFamily="18" charset="0"/>
                              </a:rPr>
                              <m:t>)</m:t>
                            </m:r>
                          </m:e>
                        </m:func>
                      </m:e>
                    </m:func>
                  </m:oMath>
                </a14:m>
                <a:endParaRPr lang="zh-CN" altLang="en-US" dirty="0"/>
              </a:p>
            </p:txBody>
          </p:sp>
        </mc:Choice>
        <mc:Fallback>
          <p:sp>
            <p:nvSpPr>
              <p:cNvPr id="16" name="文本框 15">
                <a:extLst>
                  <a:ext uri="{FF2B5EF4-FFF2-40B4-BE49-F238E27FC236}">
                    <a16:creationId xmlns:a16="http://schemas.microsoft.com/office/drawing/2014/main" id="{9054585C-1686-4433-9531-900FED412533}"/>
                  </a:ext>
                </a:extLst>
              </p:cNvPr>
              <p:cNvSpPr txBox="1">
                <a:spLocks noRot="1" noChangeAspect="1" noMove="1" noResize="1" noEditPoints="1" noAdjustHandles="1" noChangeArrowheads="1" noChangeShapeType="1" noTextEdit="1"/>
              </p:cNvSpPr>
              <p:nvPr/>
            </p:nvSpPr>
            <p:spPr>
              <a:xfrm>
                <a:off x="747475" y="2099121"/>
                <a:ext cx="3641125" cy="454740"/>
              </a:xfrm>
              <a:prstGeom prst="rect">
                <a:avLst/>
              </a:prstGeom>
              <a:blipFill>
                <a:blip r:embed="rId6"/>
                <a:stretch>
                  <a:fillRect l="-1508" t="-9333"/>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243E48FC-5978-48FB-841D-D4406E2EF3AA}"/>
              </a:ext>
            </a:extLst>
          </p:cNvPr>
          <p:cNvSpPr txBox="1"/>
          <p:nvPr/>
        </p:nvSpPr>
        <p:spPr>
          <a:xfrm>
            <a:off x="894340" y="4632425"/>
            <a:ext cx="1107996" cy="369332"/>
          </a:xfrm>
          <a:prstGeom prst="rect">
            <a:avLst/>
          </a:prstGeom>
          <a:noFill/>
        </p:spPr>
        <p:txBody>
          <a:bodyPr wrap="none" rtlCol="0">
            <a:spAutoFit/>
          </a:bodyPr>
          <a:lstStyle/>
          <a:p>
            <a:r>
              <a:rPr lang="zh-CN" altLang="en-US" dirty="0"/>
              <a:t>值更新：</a:t>
            </a:r>
          </a:p>
        </p:txBody>
      </p:sp>
      <p:pic>
        <p:nvPicPr>
          <p:cNvPr id="24" name="内容占位符 4" descr="屏幕剪辑">
            <a:extLst>
              <a:ext uri="{FF2B5EF4-FFF2-40B4-BE49-F238E27FC236}">
                <a16:creationId xmlns:a16="http://schemas.microsoft.com/office/drawing/2014/main" id="{90DE3125-0038-4F17-90FD-BBB910298B39}"/>
              </a:ext>
            </a:extLst>
          </p:cNvPr>
          <p:cNvPicPr>
            <a:picLocks noGrp="1" noChangeAspect="1"/>
          </p:cNvPicPr>
          <p:nvPr/>
        </p:nvPicPr>
        <p:blipFill rotWithShape="1">
          <a:blip r:embed="rId7">
            <a:extLst>
              <a:ext uri="{28A0092B-C50C-407E-A947-70E740481C1C}">
                <a14:useLocalDpi xmlns:a14="http://schemas.microsoft.com/office/drawing/2010/main" val="0"/>
              </a:ext>
            </a:extLst>
          </a:blip>
          <a:srcRect l="68479" t="46349" r="23263" b="46106"/>
          <a:stretch/>
        </p:blipFill>
        <p:spPr>
          <a:xfrm>
            <a:off x="1901523" y="4632425"/>
            <a:ext cx="549877" cy="327455"/>
          </a:xfrm>
          <a:prstGeom prst="rect">
            <a:avLst/>
          </a:prstGeom>
          <a:noFill/>
          <a:ln>
            <a:noFill/>
          </a:ln>
        </p:spPr>
      </p:pic>
      <p:pic>
        <p:nvPicPr>
          <p:cNvPr id="25" name="内容占位符 4" descr="屏幕剪辑">
            <a:extLst>
              <a:ext uri="{FF2B5EF4-FFF2-40B4-BE49-F238E27FC236}">
                <a16:creationId xmlns:a16="http://schemas.microsoft.com/office/drawing/2014/main" id="{EB3F5735-7A67-462E-8213-165953266B15}"/>
              </a:ext>
            </a:extLst>
          </p:cNvPr>
          <p:cNvPicPr>
            <a:picLocks noChangeAspect="1"/>
          </p:cNvPicPr>
          <p:nvPr/>
        </p:nvPicPr>
        <p:blipFill rotWithShape="1">
          <a:blip r:embed="rId8">
            <a:extLst>
              <a:ext uri="{28A0092B-C50C-407E-A947-70E740481C1C}">
                <a14:useLocalDpi xmlns:a14="http://schemas.microsoft.com/office/drawing/2010/main" val="0"/>
              </a:ext>
            </a:extLst>
          </a:blip>
          <a:srcRect l="19091" t="41684" r="22802" b="40399"/>
          <a:stretch/>
        </p:blipFill>
        <p:spPr bwMode="auto">
          <a:xfrm>
            <a:off x="2772677" y="4581187"/>
            <a:ext cx="3262184" cy="469976"/>
          </a:xfrm>
          <a:prstGeom prst="rect">
            <a:avLst/>
          </a:prstGeom>
          <a:noFill/>
          <a:ln>
            <a:noFill/>
          </a:ln>
        </p:spPr>
      </p:pic>
      <p:sp>
        <p:nvSpPr>
          <p:cNvPr id="18" name="文本框 17">
            <a:extLst>
              <a:ext uri="{FF2B5EF4-FFF2-40B4-BE49-F238E27FC236}">
                <a16:creationId xmlns:a16="http://schemas.microsoft.com/office/drawing/2014/main" id="{B06AFC33-C0C3-4174-A39D-FCC8067F94C6}"/>
              </a:ext>
            </a:extLst>
          </p:cNvPr>
          <p:cNvSpPr txBox="1"/>
          <p:nvPr/>
        </p:nvSpPr>
        <p:spPr>
          <a:xfrm>
            <a:off x="4005290" y="5018585"/>
            <a:ext cx="877163" cy="369332"/>
          </a:xfrm>
          <a:prstGeom prst="rect">
            <a:avLst/>
          </a:prstGeom>
          <a:noFill/>
        </p:spPr>
        <p:txBody>
          <a:bodyPr wrap="none" rtlCol="0">
            <a:spAutoFit/>
          </a:bodyPr>
          <a:lstStyle/>
          <a:p>
            <a:r>
              <a:rPr lang="zh-CN" altLang="en-US" dirty="0"/>
              <a:t>值迭代</a:t>
            </a:r>
          </a:p>
        </p:txBody>
      </p:sp>
      <p:sp>
        <p:nvSpPr>
          <p:cNvPr id="26" name="文本框 25">
            <a:extLst>
              <a:ext uri="{FF2B5EF4-FFF2-40B4-BE49-F238E27FC236}">
                <a16:creationId xmlns:a16="http://schemas.microsoft.com/office/drawing/2014/main" id="{4732C110-EC07-43FC-AB28-1DDB4E9FC97C}"/>
              </a:ext>
            </a:extLst>
          </p:cNvPr>
          <p:cNvSpPr txBox="1"/>
          <p:nvPr/>
        </p:nvSpPr>
        <p:spPr>
          <a:xfrm>
            <a:off x="1717789" y="5001757"/>
            <a:ext cx="1338828" cy="369332"/>
          </a:xfrm>
          <a:prstGeom prst="rect">
            <a:avLst/>
          </a:prstGeom>
          <a:noFill/>
        </p:spPr>
        <p:txBody>
          <a:bodyPr wrap="none" rtlCol="0">
            <a:spAutoFit/>
          </a:bodyPr>
          <a:lstStyle/>
          <a:p>
            <a:r>
              <a:rPr lang="zh-CN" altLang="en-US" dirty="0"/>
              <a:t>策略值迭代</a:t>
            </a:r>
          </a:p>
        </p:txBody>
      </p:sp>
      <p:sp>
        <p:nvSpPr>
          <p:cNvPr id="28" name="文本框 27">
            <a:extLst>
              <a:ext uri="{FF2B5EF4-FFF2-40B4-BE49-F238E27FC236}">
                <a16:creationId xmlns:a16="http://schemas.microsoft.com/office/drawing/2014/main" id="{B622F915-C4C0-4E88-8F51-B28D6A2D7440}"/>
              </a:ext>
            </a:extLst>
          </p:cNvPr>
          <p:cNvSpPr txBox="1"/>
          <p:nvPr/>
        </p:nvSpPr>
        <p:spPr>
          <a:xfrm>
            <a:off x="894340" y="5675259"/>
            <a:ext cx="4522683" cy="338554"/>
          </a:xfrm>
          <a:prstGeom prst="rect">
            <a:avLst/>
          </a:prstGeom>
          <a:noFill/>
        </p:spPr>
        <p:txBody>
          <a:bodyPr wrap="square" rtlCol="0" anchor="t">
            <a:spAutoFit/>
          </a:bodyPr>
          <a:lstStyle/>
          <a:p>
            <a:pPr lvl="0"/>
            <a:r>
              <a:rPr lang="zh-CN" altLang="en-US" sz="1600" dirty="0">
                <a:solidFill>
                  <a:srgbClr val="FF0000"/>
                </a:solidFill>
                <a:latin typeface="Times New Roman" panose="02020603050405020304" charset="0"/>
                <a:cs typeface="Times New Roman" panose="02020603050405020304" charset="0"/>
                <a:sym typeface="+mn-ea"/>
              </a:rPr>
              <a:t>更多更高效的值更新和策略更新思路</a:t>
            </a:r>
          </a:p>
        </p:txBody>
      </p:sp>
    </p:spTree>
    <p:extLst>
      <p:ext uri="{BB962C8B-B14F-4D97-AF65-F5344CB8AC3E}">
        <p14:creationId xmlns:p14="http://schemas.microsoft.com/office/powerpoint/2010/main" val="21973196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02895"/>
            <a:ext cx="8925560" cy="645160"/>
            <a:chOff x="-9" y="320"/>
            <a:chExt cx="14056" cy="1016"/>
          </a:xfrm>
        </p:grpSpPr>
        <p:sp>
          <p:nvSpPr>
            <p:cNvPr id="3" name="矩形 2"/>
            <p:cNvSpPr/>
            <p:nvPr/>
          </p:nvSpPr>
          <p:spPr>
            <a:xfrm>
              <a:off x="6896" y="429"/>
              <a:ext cx="715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320"/>
              <a:ext cx="6142" cy="1016"/>
            </a:xfrm>
            <a:prstGeom prst="rect">
              <a:avLst/>
            </a:prstGeom>
          </p:spPr>
          <p:txBody>
            <a:bodyPr wrap="square">
              <a:spAutoFit/>
            </a:bodyPr>
            <a:lstStyle/>
            <a:p>
              <a:pPr fontAlgn="auto">
                <a:lnSpc>
                  <a:spcPct val="100000"/>
                </a:lnSpc>
              </a:pPr>
              <a:r>
                <a:rPr lang="zh-CN" altLang="en-US" sz="3600" b="1" dirty="0">
                  <a:solidFill>
                    <a:srgbClr val="18478F"/>
                  </a:solidFill>
                  <a:latin typeface="+mn-ea"/>
                  <a:cs typeface="+mn-ea"/>
                  <a:sym typeface="+mn-ea"/>
                </a:rPr>
                <a:t>蒙特卡罗采样方法</a:t>
              </a:r>
            </a:p>
          </p:txBody>
        </p:sp>
      </p:gr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0620" y="2428875"/>
            <a:ext cx="4302177" cy="914400"/>
          </a:xfrm>
          <a:prstGeom prst="rect">
            <a:avLst/>
          </a:prstGeom>
        </p:spPr>
      </p:pic>
      <p:grpSp>
        <p:nvGrpSpPr>
          <p:cNvPr id="10" name="组合 9"/>
          <p:cNvGrpSpPr/>
          <p:nvPr/>
        </p:nvGrpSpPr>
        <p:grpSpPr>
          <a:xfrm>
            <a:off x="528955" y="1129665"/>
            <a:ext cx="7997190" cy="460375"/>
            <a:chOff x="827" y="3088"/>
            <a:chExt cx="12594" cy="725"/>
          </a:xfrm>
        </p:grpSpPr>
        <p:sp>
          <p:nvSpPr>
            <p:cNvPr id="9" name="文本框 8"/>
            <p:cNvSpPr txBox="1"/>
            <p:nvPr/>
          </p:nvSpPr>
          <p:spPr>
            <a:xfrm>
              <a:off x="1672" y="3088"/>
              <a:ext cx="11749" cy="725"/>
            </a:xfrm>
            <a:prstGeom prst="rect">
              <a:avLst/>
            </a:prstGeom>
            <a:noFill/>
          </p:spPr>
          <p:txBody>
            <a:bodyPr wrap="square" rtlCol="0" anchor="t">
              <a:spAutoFit/>
            </a:bodyPr>
            <a:lstStyle/>
            <a:p>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策略学习过程</a:t>
              </a:r>
            </a:p>
          </p:txBody>
        </p:sp>
        <p:grpSp>
          <p:nvGrpSpPr>
            <p:cNvPr id="11" name="Group 98"/>
            <p:cNvGrpSpPr/>
            <p:nvPr/>
          </p:nvGrpSpPr>
          <p:grpSpPr bwMode="auto">
            <a:xfrm rot="420000">
              <a:off x="827" y="3140"/>
              <a:ext cx="809" cy="538"/>
              <a:chOff x="2345" y="1092"/>
              <a:chExt cx="1116" cy="555"/>
            </a:xfrm>
          </p:grpSpPr>
          <p:sp>
            <p:nvSpPr>
              <p:cNvPr id="36"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12" name="Group 100"/>
              <p:cNvGrpSpPr/>
              <p:nvPr/>
            </p:nvGrpSpPr>
            <p:grpSpPr bwMode="auto">
              <a:xfrm>
                <a:off x="2414" y="1092"/>
                <a:ext cx="1047" cy="555"/>
                <a:chOff x="2414" y="1104"/>
                <a:chExt cx="975" cy="555"/>
              </a:xfrm>
            </p:grpSpPr>
            <p:sp>
              <p:nvSpPr>
                <p:cNvPr id="38"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19" name="组合 18"/>
          <p:cNvGrpSpPr/>
          <p:nvPr/>
        </p:nvGrpSpPr>
        <p:grpSpPr>
          <a:xfrm>
            <a:off x="1196340" y="1729740"/>
            <a:ext cx="6949359" cy="429895"/>
            <a:chOff x="652" y="2101"/>
            <a:chExt cx="10944" cy="677"/>
          </a:xfrm>
        </p:grpSpPr>
        <p:sp>
          <p:nvSpPr>
            <p:cNvPr id="20" name="椭圆 19"/>
            <p:cNvSpPr/>
            <p:nvPr/>
          </p:nvSpPr>
          <p:spPr>
            <a:xfrm>
              <a:off x="652" y="228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0694" cy="677"/>
            </a:xfrm>
            <a:prstGeom prst="rect">
              <a:avLst/>
            </a:prstGeom>
            <a:noFill/>
          </p:spPr>
          <p:txBody>
            <a:bodyPr wrap="square" rtlCol="0" anchor="t">
              <a:spAutoFit/>
            </a:bodyPr>
            <a:lstStyle/>
            <a:p>
              <a:pPr algn="just"/>
              <a:r>
                <a:rPr lang="zh-CN" altLang="en-US" sz="2200" dirty="0">
                  <a:sym typeface="+mn-ea"/>
                </a:rPr>
                <a:t>通过采样的方式来计算值函数</a:t>
              </a:r>
            </a:p>
          </p:txBody>
        </p:sp>
      </p:grpSp>
      <p:grpSp>
        <p:nvGrpSpPr>
          <p:cNvPr id="13" name="组合 12"/>
          <p:cNvGrpSpPr/>
          <p:nvPr/>
        </p:nvGrpSpPr>
        <p:grpSpPr>
          <a:xfrm>
            <a:off x="1196340" y="3612515"/>
            <a:ext cx="6949359" cy="469900"/>
            <a:chOff x="652" y="2101"/>
            <a:chExt cx="10944" cy="740"/>
          </a:xfrm>
        </p:grpSpPr>
        <p:sp>
          <p:nvSpPr>
            <p:cNvPr id="14" name="椭圆 13"/>
            <p:cNvSpPr/>
            <p:nvPr/>
          </p:nvSpPr>
          <p:spPr>
            <a:xfrm>
              <a:off x="652" y="228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5" name="文本框 14"/>
                <p:cNvSpPr txBox="1"/>
                <p:nvPr/>
              </p:nvSpPr>
              <p:spPr>
                <a:xfrm>
                  <a:off x="902" y="2101"/>
                  <a:ext cx="10694" cy="740"/>
                </a:xfrm>
                <a:prstGeom prst="rect">
                  <a:avLst/>
                </a:prstGeom>
                <a:noFill/>
              </p:spPr>
              <p:txBody>
                <a:bodyPr wrap="square" rtlCol="0" anchor="t">
                  <a:spAutoFit/>
                </a:bodyPr>
                <a:lstStyle/>
                <a:p>
                  <a:pPr algn="just"/>
                  <a:r>
                    <a:rPr lang="zh-CN" altLang="en-US" sz="2200" dirty="0">
                      <a:sym typeface="+mn-ea"/>
                    </a:rPr>
                    <a:t>当</a:t>
                  </a:r>
                  <a:r>
                    <a:rPr lang="en-US" altLang="zh-CN" sz="2200" dirty="0">
                      <a:sym typeface="+mn-ea"/>
                    </a:rPr>
                    <a:t>N→∞</a:t>
                  </a:r>
                  <a:r>
                    <a:rPr lang="zh-CN" altLang="en-US" sz="2200" dirty="0">
                      <a:sym typeface="+mn-ea"/>
                    </a:rPr>
                    <a:t>时，</a:t>
                  </a:r>
                  <a14:m>
                    <m:oMath xmlns:m="http://schemas.openxmlformats.org/officeDocument/2006/math">
                      <m:acc>
                        <m:accPr>
                          <m:chr m:val="̂"/>
                          <m:ctrlPr>
                            <a:rPr lang="en-US" altLang="zh-CN" sz="2200" i="1" dirty="0">
                              <a:latin typeface="Cambria Math" panose="02040503050406030204" pitchFamily="18" charset="0"/>
                              <a:cs typeface="Cambria Math" panose="02040503050406030204" charset="0"/>
                              <a:sym typeface="+mn-ea"/>
                            </a:rPr>
                          </m:ctrlPr>
                        </m:accPr>
                        <m:e>
                          <m:r>
                            <a:rPr lang="en-US" altLang="zh-CN" sz="2200" i="1" dirty="0">
                              <a:latin typeface="Cambria Math" panose="02040503050406030204" charset="0"/>
                              <a:cs typeface="Cambria Math" panose="02040503050406030204" charset="0"/>
                              <a:sym typeface="+mn-ea"/>
                            </a:rPr>
                            <m:t>𝑄</m:t>
                          </m:r>
                        </m:e>
                      </m:acc>
                      <m:r>
                        <a:rPr lang="en-US" altLang="zh-CN" sz="2200" i="1" baseline="30000" dirty="0">
                          <a:latin typeface="Cambria Math" panose="02040503050406030204" charset="0"/>
                          <a:cs typeface="Cambria Math" panose="02040503050406030204" charset="0"/>
                          <a:sym typeface="+mn-ea"/>
                        </a:rPr>
                        <m:t>𝜋</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𝑠</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𝑎</m:t>
                      </m:r>
                      <m:r>
                        <a:rPr lang="en-US" altLang="zh-CN" sz="2200" i="1" dirty="0">
                          <a:latin typeface="Cambria Math" panose="02040503050406030204" charset="0"/>
                          <a:cs typeface="Cambria Math" panose="02040503050406030204" charset="0"/>
                          <a:sym typeface="+mn-ea"/>
                        </a:rPr>
                        <m:t>)</m:t>
                      </m:r>
                    </m:oMath>
                  </a14:m>
                  <a:r>
                    <a:rPr lang="en-US" altLang="zh-CN" sz="2200" dirty="0">
                      <a:sym typeface="+mn-ea"/>
                    </a:rPr>
                    <a:t>→</a:t>
                  </a:r>
                  <a14:m>
                    <m:oMath xmlns:m="http://schemas.openxmlformats.org/officeDocument/2006/math">
                      <m:r>
                        <a:rPr lang="en-US" altLang="zh-CN" sz="2200" i="1" dirty="0">
                          <a:latin typeface="Cambria Math" panose="02040503050406030204" charset="0"/>
                          <a:cs typeface="Cambria Math" panose="02040503050406030204" charset="0"/>
                          <a:sym typeface="+mn-ea"/>
                        </a:rPr>
                        <m:t>𝑄</m:t>
                      </m:r>
                      <m:r>
                        <a:rPr lang="en-US" altLang="zh-CN" sz="2200" i="1" baseline="30000" dirty="0">
                          <a:latin typeface="Cambria Math" panose="02040503050406030204" charset="0"/>
                          <a:cs typeface="Cambria Math" panose="02040503050406030204" charset="0"/>
                          <a:sym typeface="+mn-ea"/>
                        </a:rPr>
                        <m:t>𝜋</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𝑠</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𝑎</m:t>
                      </m:r>
                      <m:r>
                        <a:rPr lang="en-US" altLang="zh-CN" sz="2200" i="1" dirty="0">
                          <a:latin typeface="Cambria Math" panose="02040503050406030204" charset="0"/>
                          <a:cs typeface="Cambria Math" panose="02040503050406030204" charset="0"/>
                          <a:sym typeface="+mn-ea"/>
                        </a:rPr>
                        <m:t>)</m:t>
                      </m:r>
                    </m:oMath>
                  </a14:m>
                  <a:r>
                    <a:rPr lang="zh-CN" altLang="en-US" sz="2200" dirty="0">
                      <a:sym typeface="+mn-ea"/>
                    </a:rPr>
                    <a:t>。</a:t>
                  </a:r>
                </a:p>
              </p:txBody>
            </p:sp>
          </mc:Choice>
          <mc:Fallback xmlns="">
            <p:sp>
              <p:nvSpPr>
                <p:cNvPr id="15" name="文本框 14"/>
                <p:cNvSpPr txBox="1">
                  <a:spLocks noRot="1" noChangeAspect="1" noMove="1" noResize="1" noEditPoints="1" noAdjustHandles="1" noChangeArrowheads="1" noChangeShapeType="1" noTextEdit="1"/>
                </p:cNvSpPr>
                <p:nvPr/>
              </p:nvSpPr>
              <p:spPr>
                <a:xfrm>
                  <a:off x="902" y="2101"/>
                  <a:ext cx="10694" cy="740"/>
                </a:xfrm>
                <a:prstGeom prst="rect">
                  <a:avLst/>
                </a:prstGeom>
                <a:blipFill rotWithShape="1">
                  <a:blip r:embed="rId6"/>
                </a:blipFill>
              </p:spPr>
              <p:txBody>
                <a:bodyPr/>
                <a:lstStyle/>
                <a:p>
                  <a:r>
                    <a:rPr lang="zh-CN" altLang="en-US">
                      <a:noFill/>
                    </a:rPr>
                    <a:t> </a:t>
                  </a:r>
                </a:p>
              </p:txBody>
            </p:sp>
          </mc:Fallback>
        </mc:AlternateContent>
      </p:grpSp>
      <p:grpSp>
        <p:nvGrpSpPr>
          <p:cNvPr id="16" name="组合 15"/>
          <p:cNvGrpSpPr/>
          <p:nvPr/>
        </p:nvGrpSpPr>
        <p:grpSpPr>
          <a:xfrm>
            <a:off x="1196340" y="4042410"/>
            <a:ext cx="6949359" cy="429895"/>
            <a:chOff x="652" y="2101"/>
            <a:chExt cx="10944" cy="677"/>
          </a:xfrm>
        </p:grpSpPr>
        <p:sp>
          <p:nvSpPr>
            <p:cNvPr id="17" name="椭圆 16"/>
            <p:cNvSpPr/>
            <p:nvPr/>
          </p:nvSpPr>
          <p:spPr>
            <a:xfrm>
              <a:off x="652" y="228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8" name="文本框 17"/>
                <p:cNvSpPr txBox="1"/>
                <p:nvPr/>
              </p:nvSpPr>
              <p:spPr>
                <a:xfrm>
                  <a:off x="902" y="2101"/>
                  <a:ext cx="10694" cy="677"/>
                </a:xfrm>
                <a:prstGeom prst="rect">
                  <a:avLst/>
                </a:prstGeom>
                <a:noFill/>
              </p:spPr>
              <p:txBody>
                <a:bodyPr wrap="square" rtlCol="0" anchor="t">
                  <a:spAutoFit/>
                </a:bodyPr>
                <a:lstStyle/>
                <a:p>
                  <a:pPr algn="just"/>
                  <a:r>
                    <a:rPr lang="zh-CN" altLang="en-US" sz="2200" dirty="0">
                      <a:sym typeface="+mn-ea"/>
                    </a:rPr>
                    <a:t>在似估计出</a:t>
                  </a:r>
                  <a14:m>
                    <m:oMath xmlns:m="http://schemas.openxmlformats.org/officeDocument/2006/math">
                      <m:r>
                        <a:rPr lang="en-US" altLang="zh-CN" sz="2200" i="1" dirty="0">
                          <a:latin typeface="Cambria Math" panose="02040503050406030204" charset="0"/>
                          <a:cs typeface="Cambria Math" panose="02040503050406030204" charset="0"/>
                          <a:sym typeface="+mn-ea"/>
                        </a:rPr>
                        <m:t>𝑄</m:t>
                      </m:r>
                      <m:r>
                        <a:rPr lang="en-US" altLang="zh-CN" sz="2200" i="1" baseline="30000" dirty="0">
                          <a:latin typeface="Cambria Math" panose="02040503050406030204" charset="0"/>
                          <a:cs typeface="Cambria Math" panose="02040503050406030204" charset="0"/>
                          <a:sym typeface="+mn-ea"/>
                        </a:rPr>
                        <m:t>𝜋</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𝑠</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𝑎</m:t>
                      </m:r>
                      <m:r>
                        <a:rPr lang="en-US" altLang="zh-CN" sz="2200" i="1" dirty="0">
                          <a:latin typeface="Cambria Math" panose="02040503050406030204" charset="0"/>
                          <a:cs typeface="Cambria Math" panose="02040503050406030204" charset="0"/>
                          <a:sym typeface="+mn-ea"/>
                        </a:rPr>
                        <m:t>)</m:t>
                      </m:r>
                    </m:oMath>
                  </a14:m>
                  <a:r>
                    <a:rPr lang="zh-CN" altLang="en-US" sz="2200" dirty="0">
                      <a:sym typeface="+mn-ea"/>
                    </a:rPr>
                    <a:t>之后，就可以进行策略改进。</a:t>
                  </a:r>
                </a:p>
              </p:txBody>
            </p:sp>
          </mc:Choice>
          <mc:Fallback xmlns="">
            <p:sp>
              <p:nvSpPr>
                <p:cNvPr id="18" name="文本框 17"/>
                <p:cNvSpPr txBox="1">
                  <a:spLocks noRot="1" noChangeAspect="1" noMove="1" noResize="1" noEditPoints="1" noAdjustHandles="1" noChangeArrowheads="1" noChangeShapeType="1" noTextEdit="1"/>
                </p:cNvSpPr>
                <p:nvPr/>
              </p:nvSpPr>
              <p:spPr>
                <a:xfrm>
                  <a:off x="902" y="2101"/>
                  <a:ext cx="10694" cy="677"/>
                </a:xfrm>
                <a:prstGeom prst="rect">
                  <a:avLst/>
                </a:prstGeom>
                <a:blipFill rotWithShape="1">
                  <a:blip r:embed="rId7"/>
                </a:blipFill>
              </p:spPr>
              <p:txBody>
                <a:bodyPr/>
                <a:lstStyle/>
                <a:p>
                  <a:r>
                    <a:rPr lang="zh-CN" altLang="en-US">
                      <a:noFill/>
                    </a:rPr>
                    <a:t> </a:t>
                  </a:r>
                </a:p>
              </p:txBody>
            </p:sp>
          </mc:Fallback>
        </mc:AlternateContent>
      </p:grpSp>
      <p:grpSp>
        <p:nvGrpSpPr>
          <p:cNvPr id="22" name="组合 21"/>
          <p:cNvGrpSpPr/>
          <p:nvPr/>
        </p:nvGrpSpPr>
        <p:grpSpPr>
          <a:xfrm>
            <a:off x="1196340" y="4472305"/>
            <a:ext cx="6949359" cy="768350"/>
            <a:chOff x="652" y="2101"/>
            <a:chExt cx="10944" cy="1210"/>
          </a:xfrm>
        </p:grpSpPr>
        <p:sp>
          <p:nvSpPr>
            <p:cNvPr id="23" name="椭圆 22"/>
            <p:cNvSpPr/>
            <p:nvPr/>
          </p:nvSpPr>
          <p:spPr>
            <a:xfrm>
              <a:off x="652" y="228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24" name="文本框 23"/>
                <p:cNvSpPr txBox="1"/>
                <p:nvPr/>
              </p:nvSpPr>
              <p:spPr>
                <a:xfrm>
                  <a:off x="902" y="2101"/>
                  <a:ext cx="10694" cy="1210"/>
                </a:xfrm>
                <a:prstGeom prst="rect">
                  <a:avLst/>
                </a:prstGeom>
                <a:noFill/>
              </p:spPr>
              <p:txBody>
                <a:bodyPr wrap="square" rtlCol="0" anchor="t">
                  <a:spAutoFit/>
                </a:bodyPr>
                <a:lstStyle/>
                <a:p>
                  <a:pPr algn="just"/>
                  <a:r>
                    <a:rPr lang="zh-CN" altLang="en-US" sz="2200" dirty="0">
                      <a:sym typeface="+mn-ea"/>
                    </a:rPr>
                    <a:t>然后在新的策略下重新通过采样来估计</a:t>
                  </a:r>
                  <a14:m>
                    <m:oMath xmlns:m="http://schemas.openxmlformats.org/officeDocument/2006/math">
                      <m:r>
                        <a:rPr lang="en-US" altLang="zh-CN" sz="2200" i="1" dirty="0">
                          <a:latin typeface="Cambria Math" panose="02040503050406030204" charset="0"/>
                          <a:cs typeface="Cambria Math" panose="02040503050406030204" charset="0"/>
                          <a:sym typeface="+mn-ea"/>
                        </a:rPr>
                        <m:t>𝑄</m:t>
                      </m:r>
                    </m:oMath>
                  </a14:m>
                  <a:r>
                    <a:rPr lang="zh-CN" altLang="en-US" sz="2200" dirty="0">
                      <a:sym typeface="+mn-ea"/>
                    </a:rPr>
                    <a:t>函数，并不断重复，直至收敛。</a:t>
                  </a:r>
                </a:p>
              </p:txBody>
            </p:sp>
          </mc:Choice>
          <mc:Fallback xmlns="">
            <p:sp>
              <p:nvSpPr>
                <p:cNvPr id="24" name="文本框 23"/>
                <p:cNvSpPr txBox="1">
                  <a:spLocks noRot="1" noChangeAspect="1" noMove="1" noResize="1" noEditPoints="1" noAdjustHandles="1" noChangeArrowheads="1" noChangeShapeType="1" noTextEdit="1"/>
                </p:cNvSpPr>
                <p:nvPr/>
              </p:nvSpPr>
              <p:spPr>
                <a:xfrm>
                  <a:off x="902" y="2101"/>
                  <a:ext cx="10694" cy="1210"/>
                </a:xfrm>
                <a:prstGeom prst="rect">
                  <a:avLst/>
                </a:prstGeom>
                <a:blipFill rotWithShape="1">
                  <a:blip r:embed="rId8"/>
                </a:blipFill>
              </p:spPr>
              <p:txBody>
                <a:bodyPr/>
                <a:lstStyle/>
                <a:p>
                  <a:r>
                    <a:rPr lang="zh-CN" altLang="en-US">
                      <a:noFill/>
                    </a:rPr>
                    <a:t> </a:t>
                  </a:r>
                </a:p>
              </p:txBody>
            </p:sp>
          </mc:Fallback>
        </mc:AlternateContent>
      </p:gr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098" y="429"/>
              <a:ext cx="9949"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344" cy="1113"/>
            </a:xfrm>
            <a:prstGeom prst="rect">
              <a:avLst/>
            </a:prstGeom>
          </p:spPr>
          <p:txBody>
            <a:bodyPr wrap="square">
              <a:spAutoFit/>
            </a:bodyPr>
            <a:lstStyle/>
            <a:p>
              <a:pPr fontAlgn="auto">
                <a:lnSpc>
                  <a:spcPct val="100000"/>
                </a:lnSpc>
              </a:pPr>
              <a:r>
                <a:rPr lang="zh-CN" altLang="en-US" sz="4000" b="1" dirty="0">
                  <a:solidFill>
                    <a:srgbClr val="18478F"/>
                  </a:solidFill>
                  <a:latin typeface="Times New Roman" panose="02020603050405020304" charset="0"/>
                  <a:cs typeface="Times New Roman" panose="02020603050405020304" charset="0"/>
                  <a:sym typeface="+mn-ea"/>
                </a:rPr>
                <a:t>ϵ-</a:t>
              </a:r>
              <a:r>
                <a:rPr lang="zh-CN" altLang="en-US" sz="4000" b="1" dirty="0">
                  <a:solidFill>
                    <a:srgbClr val="18478F"/>
                  </a:solidFill>
                  <a:latin typeface="+mn-ea"/>
                  <a:cs typeface="+mn-ea"/>
                  <a:sym typeface="+mn-ea"/>
                </a:rPr>
                <a:t>贪心法</a:t>
              </a:r>
            </a:p>
          </p:txBody>
        </p:sp>
      </p:gr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4455" y="3745230"/>
            <a:ext cx="5875655" cy="1233170"/>
          </a:xfrm>
          <a:prstGeom prst="rect">
            <a:avLst/>
          </a:prstGeom>
        </p:spPr>
      </p:pic>
      <p:grpSp>
        <p:nvGrpSpPr>
          <p:cNvPr id="10" name="组合 9"/>
          <p:cNvGrpSpPr/>
          <p:nvPr/>
        </p:nvGrpSpPr>
        <p:grpSpPr>
          <a:xfrm>
            <a:off x="528955" y="1129665"/>
            <a:ext cx="7997190" cy="460375"/>
            <a:chOff x="827" y="3088"/>
            <a:chExt cx="12594" cy="725"/>
          </a:xfrm>
        </p:grpSpPr>
        <p:sp>
          <p:nvSpPr>
            <p:cNvPr id="9" name="文本框 8"/>
            <p:cNvSpPr txBox="1"/>
            <p:nvPr/>
          </p:nvSpPr>
          <p:spPr>
            <a:xfrm>
              <a:off x="1672" y="3088"/>
              <a:ext cx="11749" cy="725"/>
            </a:xfrm>
            <a:prstGeom prst="rect">
              <a:avLst/>
            </a:prstGeom>
            <a:noFill/>
          </p:spPr>
          <p:txBody>
            <a:bodyPr wrap="square" rtlCol="0" anchor="t">
              <a:spAutoFit/>
            </a:bodyPr>
            <a:lstStyle/>
            <a:p>
              <a:r>
                <a:rPr lang="zh-CN" altLang="en-US" sz="2400" dirty="0">
                  <a:sym typeface="+mn-ea"/>
                </a:rPr>
                <a:t>利用和探索</a:t>
              </a:r>
              <a:endParaRPr lang="zh-CN" altLang="en-US" sz="2400" dirty="0">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11" name="Group 98"/>
            <p:cNvGrpSpPr/>
            <p:nvPr/>
          </p:nvGrpSpPr>
          <p:grpSpPr bwMode="auto">
            <a:xfrm rot="420000">
              <a:off x="827" y="3140"/>
              <a:ext cx="809" cy="538"/>
              <a:chOff x="2345" y="1092"/>
              <a:chExt cx="1116" cy="555"/>
            </a:xfrm>
          </p:grpSpPr>
          <p:sp>
            <p:nvSpPr>
              <p:cNvPr id="36"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12" name="Group 100"/>
              <p:cNvGrpSpPr/>
              <p:nvPr/>
            </p:nvGrpSpPr>
            <p:grpSpPr bwMode="auto">
              <a:xfrm>
                <a:off x="2414" y="1092"/>
                <a:ext cx="1047" cy="555"/>
                <a:chOff x="2414" y="1104"/>
                <a:chExt cx="975" cy="555"/>
              </a:xfrm>
            </p:grpSpPr>
            <p:sp>
              <p:nvSpPr>
                <p:cNvPr id="38"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13" name="组合 12"/>
          <p:cNvGrpSpPr/>
          <p:nvPr/>
        </p:nvGrpSpPr>
        <p:grpSpPr>
          <a:xfrm>
            <a:off x="1195705" y="1590040"/>
            <a:ext cx="6949359" cy="429895"/>
            <a:chOff x="652" y="2101"/>
            <a:chExt cx="10944" cy="677"/>
          </a:xfrm>
        </p:grpSpPr>
        <p:sp>
          <p:nvSpPr>
            <p:cNvPr id="14" name="椭圆 13"/>
            <p:cNvSpPr/>
            <p:nvPr/>
          </p:nvSpPr>
          <p:spPr>
            <a:xfrm>
              <a:off x="652" y="228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902" y="2101"/>
              <a:ext cx="10694" cy="677"/>
            </a:xfrm>
            <a:prstGeom prst="rect">
              <a:avLst/>
            </a:prstGeom>
            <a:noFill/>
          </p:spPr>
          <p:txBody>
            <a:bodyPr wrap="square" rtlCol="0" anchor="t">
              <a:spAutoFit/>
            </a:bodyPr>
            <a:lstStyle/>
            <a:p>
              <a:pPr algn="just"/>
              <a:r>
                <a:rPr lang="zh-CN" altLang="en-US" sz="2200" dirty="0">
                  <a:sym typeface="+mn-ea"/>
                </a:rPr>
                <a:t>对当前策略的利用</a:t>
              </a:r>
              <a:r>
                <a:rPr lang="zh-CN" altLang="en-US" sz="2200" dirty="0">
                  <a:latin typeface="Times New Roman" panose="02020603050405020304" charset="0"/>
                  <a:cs typeface="Times New Roman" panose="02020603050405020304" charset="0"/>
                  <a:sym typeface="+mn-ea"/>
                </a:rPr>
                <a:t>（Exploitation）</a:t>
              </a:r>
            </a:p>
          </p:txBody>
        </p:sp>
      </p:grpSp>
      <p:grpSp>
        <p:nvGrpSpPr>
          <p:cNvPr id="16" name="组合 15"/>
          <p:cNvGrpSpPr/>
          <p:nvPr/>
        </p:nvGrpSpPr>
        <p:grpSpPr>
          <a:xfrm>
            <a:off x="1195705" y="2019935"/>
            <a:ext cx="6949359" cy="429895"/>
            <a:chOff x="652" y="2101"/>
            <a:chExt cx="10944" cy="677"/>
          </a:xfrm>
        </p:grpSpPr>
        <p:sp>
          <p:nvSpPr>
            <p:cNvPr id="17" name="椭圆 16"/>
            <p:cNvSpPr/>
            <p:nvPr/>
          </p:nvSpPr>
          <p:spPr>
            <a:xfrm>
              <a:off x="652" y="228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902" y="2101"/>
              <a:ext cx="10694" cy="677"/>
            </a:xfrm>
            <a:prstGeom prst="rect">
              <a:avLst/>
            </a:prstGeom>
            <a:noFill/>
          </p:spPr>
          <p:txBody>
            <a:bodyPr wrap="square" rtlCol="0" anchor="t">
              <a:spAutoFit/>
            </a:bodyPr>
            <a:lstStyle/>
            <a:p>
              <a:pPr marL="0" lvl="1" algn="just"/>
              <a:r>
                <a:rPr lang="zh-CN" altLang="en-US" sz="2200" dirty="0">
                  <a:latin typeface="Times New Roman" panose="02020603050405020304" charset="0"/>
                  <a:cs typeface="Times New Roman" panose="02020603050405020304" charset="0"/>
                  <a:sym typeface="+mn-ea"/>
                </a:rPr>
                <a:t>对环境的探索（</a:t>
              </a:r>
              <a:r>
                <a:rPr lang="en-US" altLang="zh-CN" sz="2200" dirty="0">
                  <a:latin typeface="Times New Roman" panose="02020603050405020304" charset="0"/>
                  <a:cs typeface="Times New Roman" panose="02020603050405020304" charset="0"/>
                  <a:sym typeface="+mn-ea"/>
                </a:rPr>
                <a:t>Exploration</a:t>
              </a:r>
              <a:r>
                <a:rPr lang="zh-CN" altLang="en-US" sz="2200" dirty="0">
                  <a:latin typeface="Times New Roman" panose="02020603050405020304" charset="0"/>
                  <a:cs typeface="Times New Roman" panose="02020603050405020304" charset="0"/>
                  <a:sym typeface="+mn-ea"/>
                </a:rPr>
                <a:t>）以找到更好</a:t>
              </a:r>
              <a:r>
                <a:rPr lang="zh-CN" altLang="en-US" sz="2200" dirty="0">
                  <a:sym typeface="+mn-ea"/>
                </a:rPr>
                <a:t>的策略</a:t>
              </a:r>
            </a:p>
          </p:txBody>
        </p:sp>
      </p:grpSp>
      <p:grpSp>
        <p:nvGrpSpPr>
          <p:cNvPr id="20" name="组合 19"/>
          <p:cNvGrpSpPr/>
          <p:nvPr/>
        </p:nvGrpSpPr>
        <p:grpSpPr>
          <a:xfrm>
            <a:off x="563933" y="2900680"/>
            <a:ext cx="6886528" cy="534035"/>
            <a:chOff x="548" y="2045"/>
            <a:chExt cx="10003" cy="841"/>
          </a:xfrm>
        </p:grpSpPr>
        <p:sp>
          <p:nvSpPr>
            <p:cNvPr id="21" name="圆角矩形 20"/>
            <p:cNvSpPr/>
            <p:nvPr/>
          </p:nvSpPr>
          <p:spPr>
            <a:xfrm rot="5400000">
              <a:off x="5129" y="-2536"/>
              <a:ext cx="841" cy="10003"/>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590" y="2103"/>
              <a:ext cx="9830" cy="725"/>
            </a:xfrm>
            <a:prstGeom prst="rect">
              <a:avLst/>
            </a:prstGeom>
            <a:noFill/>
          </p:spPr>
          <p:txBody>
            <a:bodyPr wrap="square" rtlCol="0" anchor="t">
              <a:spAutoFit/>
            </a:bodyPr>
            <a:lstStyle/>
            <a:p>
              <a:pPr marL="0" lvl="1" algn="just">
                <a:buClrTx/>
                <a:buSzTx/>
                <a:buFontTx/>
              </a:pPr>
              <a:r>
                <a:rPr lang="zh-CN" altLang="en-US" sz="2400" dirty="0">
                  <a:sym typeface="+mn-ea"/>
                </a:rPr>
                <a:t>对于一个确定性策略</a:t>
              </a:r>
              <a:r>
                <a:rPr lang="en-US" altLang="zh-CN" sz="2400" dirty="0">
                  <a:sym typeface="+mn-ea"/>
                </a:rPr>
                <a:t>π</a:t>
              </a:r>
              <a:r>
                <a:rPr lang="zh-CN" altLang="en-US" sz="2400" dirty="0">
                  <a:sym typeface="+mn-ea"/>
                </a:rPr>
                <a:t>，其对应的</a:t>
              </a:r>
              <a:r>
                <a:rPr lang="en-US" altLang="zh-CN" sz="2400" dirty="0">
                  <a:sym typeface="+mn-ea"/>
                </a:rPr>
                <a:t>ϵ−</a:t>
              </a:r>
              <a:r>
                <a:rPr lang="zh-CN" altLang="en-US" sz="2400" dirty="0">
                  <a:sym typeface="+mn-ea"/>
                </a:rPr>
                <a:t>贪心法策略为</a:t>
              </a:r>
              <a:endParaRPr lang="zh-CN" altLang="en-US" sz="2400" dirty="0">
                <a:solidFill>
                  <a:schemeClr val="tx2"/>
                </a:solidFill>
                <a:latin typeface="Times New Roman" panose="02020603050405020304" charset="0"/>
                <a:cs typeface="Times New Roman" panose="02020603050405020304" charset="0"/>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02895"/>
            <a:ext cx="8925560" cy="645160"/>
            <a:chOff x="-9" y="320"/>
            <a:chExt cx="14056" cy="1016"/>
          </a:xfrm>
        </p:grpSpPr>
        <p:sp>
          <p:nvSpPr>
            <p:cNvPr id="3" name="矩形 2"/>
            <p:cNvSpPr/>
            <p:nvPr/>
          </p:nvSpPr>
          <p:spPr>
            <a:xfrm>
              <a:off x="6874" y="429"/>
              <a:ext cx="7173"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320"/>
              <a:ext cx="6120" cy="1016"/>
            </a:xfrm>
            <a:prstGeom prst="rect">
              <a:avLst/>
            </a:prstGeom>
          </p:spPr>
          <p:txBody>
            <a:bodyPr wrap="square">
              <a:spAutoFit/>
            </a:bodyPr>
            <a:lstStyle/>
            <a:p>
              <a:pPr fontAlgn="auto">
                <a:lnSpc>
                  <a:spcPct val="100000"/>
                </a:lnSpc>
              </a:pPr>
              <a:r>
                <a:rPr lang="zh-CN" altLang="en-US" sz="3600" b="1" dirty="0">
                  <a:solidFill>
                    <a:srgbClr val="18478F"/>
                  </a:solidFill>
                  <a:latin typeface="+mn-ea"/>
                  <a:cs typeface="+mn-ea"/>
                  <a:sym typeface="+mn-ea"/>
                </a:rPr>
                <a:t>时序差分学习方法</a:t>
              </a:r>
            </a:p>
          </p:txBody>
        </p:sp>
      </p:grpSp>
      <p:grpSp>
        <p:nvGrpSpPr>
          <p:cNvPr id="8" name="组合 7"/>
          <p:cNvGrpSpPr/>
          <p:nvPr/>
        </p:nvGrpSpPr>
        <p:grpSpPr>
          <a:xfrm>
            <a:off x="914400" y="1786890"/>
            <a:ext cx="7025005" cy="3712845"/>
            <a:chOff x="1440" y="2814"/>
            <a:chExt cx="11063" cy="5847"/>
          </a:xfrm>
        </p:grpSpPr>
        <p:pic>
          <p:nvPicPr>
            <p:cNvPr id="14" name="图片 1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1" y="7701"/>
              <a:ext cx="4498" cy="960"/>
            </a:xfrm>
            <a:prstGeom prst="rect">
              <a:avLst/>
            </a:prstGeom>
          </p:spPr>
        </p:pic>
        <p:pic>
          <p:nvPicPr>
            <p:cNvPr id="9" name="图片 8"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0" y="5090"/>
              <a:ext cx="11063" cy="1505"/>
            </a:xfrm>
            <a:prstGeom prst="rect">
              <a:avLst/>
            </a:prstGeom>
          </p:spPr>
        </p:pic>
        <p:sp>
          <p:nvSpPr>
            <p:cNvPr id="12" name="下箭头 11"/>
            <p:cNvSpPr/>
            <p:nvPr/>
          </p:nvSpPr>
          <p:spPr>
            <a:xfrm>
              <a:off x="5760" y="4458"/>
              <a:ext cx="720" cy="96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13" name="椭圆 12"/>
            <p:cNvSpPr/>
            <p:nvPr/>
          </p:nvSpPr>
          <p:spPr>
            <a:xfrm>
              <a:off x="7080" y="5040"/>
              <a:ext cx="2760" cy="1800"/>
            </a:xfrm>
            <a:prstGeom prst="ellipse">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cxnSp>
          <p:nvCxnSpPr>
            <p:cNvPr id="15" name="直接箭头连接符 14"/>
            <p:cNvCxnSpPr>
              <a:stCxn id="13" idx="4"/>
            </p:cNvCxnSpPr>
            <p:nvPr/>
          </p:nvCxnSpPr>
          <p:spPr>
            <a:xfrm flipH="1">
              <a:off x="7440" y="6840"/>
              <a:ext cx="1020" cy="9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 y="2814"/>
              <a:ext cx="5577" cy="1357"/>
            </a:xfrm>
            <a:prstGeom prst="rect">
              <a:avLst/>
            </a:prstGeom>
          </p:spPr>
        </p:pic>
        <p:sp>
          <p:nvSpPr>
            <p:cNvPr id="16" name="矩形 15"/>
            <p:cNvSpPr/>
            <p:nvPr/>
          </p:nvSpPr>
          <p:spPr>
            <a:xfrm>
              <a:off x="8249" y="4795"/>
              <a:ext cx="3183" cy="727"/>
            </a:xfrm>
            <a:prstGeom prst="rect">
              <a:avLst/>
            </a:prstGeom>
          </p:spPr>
          <p:txBody>
            <a:bodyPr wrap="square">
              <a:spAutoFit/>
            </a:bodyPr>
            <a:lstStyle/>
            <a:p>
              <a:pPr algn="ctr"/>
              <a:r>
                <a:rPr lang="zh-CN" altLang="en-US" sz="2400" dirty="0">
                  <a:solidFill>
                    <a:srgbClr val="FF0000"/>
                  </a:solidFill>
                </a:rPr>
                <a:t>蒙特卡罗误差</a:t>
              </a:r>
            </a:p>
          </p:txBody>
        </p: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2" y="3928"/>
              <a:ext cx="4575" cy="534"/>
            </a:xfrm>
            <a:prstGeom prst="rect">
              <a:avLst/>
            </a:prstGeom>
          </p:spPr>
        </p:pic>
      </p:grpSp>
      <p:grpSp>
        <p:nvGrpSpPr>
          <p:cNvPr id="26" name="组合 25"/>
          <p:cNvGrpSpPr/>
          <p:nvPr/>
        </p:nvGrpSpPr>
        <p:grpSpPr>
          <a:xfrm>
            <a:off x="528955" y="1129665"/>
            <a:ext cx="7997190" cy="460375"/>
            <a:chOff x="827" y="3088"/>
            <a:chExt cx="12594" cy="725"/>
          </a:xfrm>
        </p:grpSpPr>
        <p:sp>
          <p:nvSpPr>
            <p:cNvPr id="27" name="文本框 26"/>
            <p:cNvSpPr txBox="1"/>
            <p:nvPr/>
          </p:nvSpPr>
          <p:spPr>
            <a:xfrm>
              <a:off x="1672" y="3088"/>
              <a:ext cx="11749" cy="725"/>
            </a:xfrm>
            <a:prstGeom prst="rect">
              <a:avLst/>
            </a:prstGeom>
            <a:noFill/>
          </p:spPr>
          <p:txBody>
            <a:bodyPr wrap="square" rtlCol="0" anchor="t">
              <a:spAutoFit/>
            </a:bodyPr>
            <a:lstStyle/>
            <a:p>
              <a:r>
                <a:rPr lang="zh-CN" altLang="en-US" sz="2400" dirty="0">
                  <a:sym typeface="+mn-ea"/>
                </a:rPr>
                <a:t>结合了动态规划和蒙特卡罗方法</a:t>
              </a:r>
              <a:endParaRPr lang="zh-CN" altLang="en-US" sz="2400" dirty="0">
                <a:latin typeface="宋体" panose="02010600030101010101" pitchFamily="2" charset="-122"/>
                <a:ea typeface="宋体" panose="02010600030101010101" pitchFamily="2" charset="-122"/>
                <a:cs typeface="宋体" panose="02010600030101010101" pitchFamily="2" charset="-122"/>
                <a:sym typeface="+mn-ea"/>
              </a:endParaRPr>
            </a:p>
          </p:txBody>
        </p:sp>
        <p:grpSp>
          <p:nvGrpSpPr>
            <p:cNvPr id="28" name="Group 98"/>
            <p:cNvGrpSpPr/>
            <p:nvPr/>
          </p:nvGrpSpPr>
          <p:grpSpPr bwMode="auto">
            <a:xfrm rot="420000">
              <a:off x="827" y="3140"/>
              <a:ext cx="809" cy="538"/>
              <a:chOff x="2345" y="1092"/>
              <a:chExt cx="1116" cy="555"/>
            </a:xfrm>
          </p:grpSpPr>
          <p:sp>
            <p:nvSpPr>
              <p:cNvPr id="36"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29" name="Group 100"/>
              <p:cNvGrpSpPr/>
              <p:nvPr/>
            </p:nvGrpSpPr>
            <p:grpSpPr bwMode="auto">
              <a:xfrm>
                <a:off x="2414" y="1092"/>
                <a:ext cx="1047" cy="555"/>
                <a:chOff x="2414" y="1104"/>
                <a:chExt cx="975" cy="555"/>
              </a:xfrm>
            </p:grpSpPr>
            <p:sp>
              <p:nvSpPr>
                <p:cNvPr id="38"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31" name="组合 30"/>
          <p:cNvGrpSpPr/>
          <p:nvPr/>
        </p:nvGrpSpPr>
        <p:grpSpPr>
          <a:xfrm>
            <a:off x="708660" y="5630545"/>
            <a:ext cx="7707630" cy="966470"/>
            <a:chOff x="301" y="1871"/>
            <a:chExt cx="12138" cy="1522"/>
          </a:xfrm>
        </p:grpSpPr>
        <p:sp>
          <p:nvSpPr>
            <p:cNvPr id="32" name="矩形 31"/>
            <p:cNvSpPr/>
            <p:nvPr/>
          </p:nvSpPr>
          <p:spPr>
            <a:xfrm>
              <a:off x="301" y="1871"/>
              <a:ext cx="12138" cy="1522"/>
            </a:xfrm>
            <a:prstGeom prst="rect">
              <a:avLst/>
            </a:prstGeom>
            <a:solidFill>
              <a:schemeClr val="accent1">
                <a:alpha val="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文本框 32"/>
                <p:cNvSpPr txBox="1"/>
                <p:nvPr/>
              </p:nvSpPr>
              <p:spPr>
                <a:xfrm>
                  <a:off x="541" y="2027"/>
                  <a:ext cx="11644" cy="1210"/>
                </a:xfrm>
                <a:prstGeom prst="rect">
                  <a:avLst/>
                </a:prstGeom>
                <a:noFill/>
              </p:spPr>
              <p:txBody>
                <a:bodyPr wrap="square" rtlCol="0">
                  <a:spAutoFit/>
                </a:bodyPr>
                <a:lstStyle/>
                <a:p>
                  <a:pPr marL="0" lvl="1" algn="just"/>
                  <a:r>
                    <a:rPr lang="zh-CN" altLang="en-US" sz="2200" dirty="0">
                      <a:latin typeface="Times New Roman" panose="02020603050405020304" charset="0"/>
                      <a:cs typeface="Times New Roman" panose="02020603050405020304" charset="0"/>
                      <a:sym typeface="+mn-ea"/>
                    </a:rPr>
                    <a:t>从</a:t>
                  </a:r>
                  <a14:m>
                    <m:oMath xmlns:m="http://schemas.openxmlformats.org/officeDocument/2006/math">
                      <m:r>
                        <a:rPr lang="en-US" altLang="zh-CN" sz="2200" i="1" dirty="0">
                          <a:latin typeface="Cambria Math" panose="02040503050406030204" charset="0"/>
                          <a:cs typeface="Cambria Math" panose="02040503050406030204" charset="0"/>
                          <a:sym typeface="+mn-ea"/>
                        </a:rPr>
                        <m:t>𝑠</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𝑎</m:t>
                      </m:r>
                    </m:oMath>
                  </a14:m>
                  <a:r>
                    <a:rPr lang="zh-CN" altLang="en-US" sz="2200" dirty="0">
                      <a:latin typeface="Times New Roman" panose="02020603050405020304" charset="0"/>
                      <a:cs typeface="Times New Roman" panose="02020603050405020304" charset="0"/>
                      <a:sym typeface="+mn-ea"/>
                    </a:rPr>
                    <a:t>开始，采样下一步的状态和动作</a:t>
                  </a:r>
                  <a14:m>
                    <m:oMath xmlns:m="http://schemas.openxmlformats.org/officeDocument/2006/math">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𝑠</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𝑎</m:t>
                      </m:r>
                      <m:r>
                        <a:rPr lang="en-US" altLang="zh-CN" sz="2200" i="1" dirty="0">
                          <a:latin typeface="Cambria Math" panose="02040503050406030204" charset="0"/>
                          <a:cs typeface="Cambria Math" panose="02040503050406030204" charset="0"/>
                          <a:sym typeface="+mn-ea"/>
                        </a:rPr>
                        <m:t>’)</m:t>
                      </m:r>
                    </m:oMath>
                  </a14:m>
                  <a:r>
                    <a:rPr lang="zh-CN" altLang="en-US" sz="2200" dirty="0">
                      <a:latin typeface="Times New Roman" panose="02020603050405020304" charset="0"/>
                      <a:cs typeface="Times New Roman" panose="02020603050405020304" charset="0"/>
                      <a:sym typeface="+mn-ea"/>
                    </a:rPr>
                    <a:t>，并得到奖励</a:t>
                  </a:r>
                  <a14:m>
                    <m:oMath xmlns:m="http://schemas.openxmlformats.org/officeDocument/2006/math">
                      <m:r>
                        <a:rPr lang="en-US" altLang="zh-CN" sz="2200" i="1" dirty="0">
                          <a:latin typeface="Cambria Math" panose="02040503050406030204" charset="0"/>
                          <a:cs typeface="Cambria Math" panose="02040503050406030204" charset="0"/>
                          <a:sym typeface="+mn-ea"/>
                        </a:rPr>
                        <m:t>𝑟</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𝑠</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𝑎</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𝑠</m:t>
                      </m:r>
                      <m:r>
                        <a:rPr lang="en-US" altLang="zh-CN" sz="2200" i="1" dirty="0">
                          <a:latin typeface="Cambria Math" panose="02040503050406030204" charset="0"/>
                          <a:cs typeface="Cambria Math" panose="02040503050406030204" charset="0"/>
                          <a:sym typeface="+mn-ea"/>
                        </a:rPr>
                        <m:t>’)</m:t>
                      </m:r>
                    </m:oMath>
                  </a14:m>
                  <a:r>
                    <a:rPr lang="zh-CN" altLang="en-US" sz="2200" dirty="0">
                      <a:latin typeface="Times New Roman" panose="02020603050405020304" charset="0"/>
                      <a:cs typeface="Times New Roman" panose="02020603050405020304" charset="0"/>
                      <a:sym typeface="+mn-ea"/>
                    </a:rPr>
                    <a:t>，然后利用贝尔曼方程来近似估计G(τ)</a:t>
                  </a:r>
                </a:p>
              </p:txBody>
            </p:sp>
          </mc:Choice>
          <mc:Fallback xmlns="">
            <p:sp>
              <p:nvSpPr>
                <p:cNvPr id="33" name="文本框 32"/>
                <p:cNvSpPr txBox="1">
                  <a:spLocks noRot="1" noChangeAspect="1" noMove="1" noResize="1" noEditPoints="1" noAdjustHandles="1" noChangeArrowheads="1" noChangeShapeType="1" noTextEdit="1"/>
                </p:cNvSpPr>
                <p:nvPr/>
              </p:nvSpPr>
              <p:spPr>
                <a:xfrm>
                  <a:off x="541" y="2027"/>
                  <a:ext cx="11644" cy="1210"/>
                </a:xfrm>
                <a:prstGeom prst="rect">
                  <a:avLst/>
                </a:prstGeom>
                <a:blipFill rotWithShape="1">
                  <a:blip r:embed="rId9"/>
                </a:blipFill>
              </p:spPr>
              <p:txBody>
                <a:bodyPr/>
                <a:lstStyle/>
                <a:p>
                  <a:r>
                    <a:rPr lang="zh-CN" altLang="en-US">
                      <a:noFill/>
                    </a:rPr>
                    <a:t> </a:t>
                  </a:r>
                </a:p>
              </p:txBody>
            </p:sp>
          </mc:Fallback>
        </mc:AlternateContent>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to="" calcmode="lin" valueType="num">
                                      <p:cBhvr>
                                        <p:cTn id="7" dur="1" fill="hold"/>
                                        <p:tgtEl>
                                          <p:spTgt spid="3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743" y="429"/>
              <a:ext cx="930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990"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SARSA算法</a:t>
              </a:r>
            </a:p>
          </p:txBody>
        </p:sp>
      </p:grpSp>
      <p:sp>
        <p:nvSpPr>
          <p:cNvPr id="9" name="文本框 8"/>
          <p:cNvSpPr txBox="1"/>
          <p:nvPr/>
        </p:nvSpPr>
        <p:spPr>
          <a:xfrm>
            <a:off x="3013710" y="471805"/>
            <a:ext cx="4718050" cy="368300"/>
          </a:xfrm>
          <a:prstGeom prst="rect">
            <a:avLst/>
          </a:prstGeom>
          <a:noFill/>
        </p:spPr>
        <p:txBody>
          <a:bodyPr wrap="square" rtlCol="0" anchor="t">
            <a:spAutoFit/>
          </a:bodyPr>
          <a:lstStyle/>
          <a:p>
            <a:pPr algn="l"/>
            <a:r>
              <a:rPr lang="en-US" altLang="zh-CN" b="1" dirty="0">
                <a:solidFill>
                  <a:schemeClr val="bg1">
                    <a:lumMod val="95000"/>
                  </a:schemeClr>
                </a:solidFill>
                <a:latin typeface="Times New Roman" panose="02020603050405020304" charset="0"/>
                <a:cs typeface="Times New Roman" panose="02020603050405020304" charset="0"/>
                <a:sym typeface="+mn-ea"/>
              </a:rPr>
              <a:t>State Action Reward State Action</a:t>
            </a:r>
            <a:r>
              <a:rPr lang="zh-CN" altLang="en-US" b="1" dirty="0">
                <a:solidFill>
                  <a:schemeClr val="bg1">
                    <a:lumMod val="95000"/>
                  </a:schemeClr>
                </a:solidFill>
                <a:latin typeface="Times New Roman" panose="02020603050405020304" charset="0"/>
                <a:cs typeface="Times New Roman" panose="02020603050405020304" charset="0"/>
                <a:sym typeface="+mn-ea"/>
              </a:rPr>
              <a:t>，</a:t>
            </a:r>
            <a:r>
              <a:rPr lang="en-US" altLang="zh-CN" b="1" dirty="0">
                <a:solidFill>
                  <a:schemeClr val="bg1">
                    <a:lumMod val="95000"/>
                  </a:schemeClr>
                </a:solidFill>
                <a:latin typeface="Times New Roman" panose="02020603050405020304" charset="0"/>
                <a:cs typeface="Times New Roman" panose="02020603050405020304" charset="0"/>
                <a:sym typeface="+mn-ea"/>
              </a:rPr>
              <a:t>SARSA</a:t>
            </a:r>
          </a:p>
        </p:txBody>
      </p:sp>
      <p:pic>
        <p:nvPicPr>
          <p:cNvPr id="10" name="内容占位符 4" descr="屏幕剪辑"/>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1481455" y="1092835"/>
            <a:ext cx="6601460" cy="527304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982" y="429"/>
              <a:ext cx="906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228" cy="1113"/>
            </a:xfrm>
            <a:prstGeom prst="rect">
              <a:avLst/>
            </a:prstGeom>
          </p:spPr>
          <p:txBody>
            <a:bodyPr wrap="square">
              <a:spAutoFit/>
            </a:bodyPr>
            <a:lstStyle/>
            <a:p>
              <a:pPr fontAlgn="auto">
                <a:lnSpc>
                  <a:spcPct val="100000"/>
                </a:lnSpc>
              </a:pPr>
              <a:r>
                <a:rPr lang="zh-CN" altLang="en-US" sz="4000" b="1" dirty="0">
                  <a:solidFill>
                    <a:srgbClr val="18478F"/>
                  </a:solidFill>
                  <a:latin typeface="Times New Roman" panose="02020603050405020304" charset="0"/>
                  <a:cs typeface="Times New Roman" panose="02020603050405020304" charset="0"/>
                  <a:sym typeface="+mn-ea"/>
                </a:rPr>
                <a:t>Q学习算法</a:t>
              </a:r>
            </a:p>
          </p:txBody>
        </p:sp>
      </p:grpSp>
      <p:pic>
        <p:nvPicPr>
          <p:cNvPr id="9" name="内容占位符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461135" y="2049780"/>
            <a:ext cx="6222365" cy="4471670"/>
          </a:xfrm>
          <a:prstGeom prst="rect">
            <a:avLst/>
          </a:prstGeom>
          <a:noFill/>
          <a:ln>
            <a:noFill/>
          </a:ln>
        </p:spPr>
      </p:pic>
      <p:grpSp>
        <p:nvGrpSpPr>
          <p:cNvPr id="19" name="组合 18"/>
          <p:cNvGrpSpPr/>
          <p:nvPr/>
        </p:nvGrpSpPr>
        <p:grpSpPr>
          <a:xfrm>
            <a:off x="480060" y="1070610"/>
            <a:ext cx="7950742" cy="829945"/>
            <a:chOff x="652" y="2101"/>
            <a:chExt cx="12521" cy="1307"/>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271" cy="1307"/>
            </a:xfrm>
            <a:prstGeom prst="rect">
              <a:avLst/>
            </a:prstGeom>
            <a:noFill/>
          </p:spPr>
          <p:txBody>
            <a:bodyPr wrap="square" rtlCol="0" anchor="t">
              <a:spAutoFit/>
            </a:bodyPr>
            <a:lstStyle/>
            <a:p>
              <a:pPr lvl="0"/>
              <a:r>
                <a:rPr lang="en-US" altLang="zh-CN" sz="2400" dirty="0">
                  <a:latin typeface="Times New Roman" panose="02020603050405020304" charset="0"/>
                  <a:cs typeface="Times New Roman" panose="02020603050405020304" charset="0"/>
                  <a:sym typeface="+mn-ea"/>
                </a:rPr>
                <a:t>Q</a:t>
              </a:r>
              <a:r>
                <a:rPr lang="zh-CN" altLang="en-US" sz="2400" dirty="0">
                  <a:latin typeface="Times New Roman" panose="02020603050405020304" charset="0"/>
                  <a:cs typeface="Times New Roman" panose="02020603050405020304" charset="0"/>
                  <a:sym typeface="+mn-ea"/>
                </a:rPr>
                <a:t>学习算法不通过</a:t>
              </a:r>
              <a:r>
                <a:rPr lang="en-US" altLang="zh-CN" sz="2400" dirty="0">
                  <a:latin typeface="Times New Roman" panose="02020603050405020304" charset="0"/>
                  <a:cs typeface="Times New Roman" panose="02020603050405020304" charset="0"/>
                  <a:sym typeface="+mn-ea"/>
                </a:rPr>
                <a:t>π </a:t>
              </a:r>
              <a:r>
                <a:rPr lang="en-US" altLang="zh-CN" sz="2400" baseline="30000" dirty="0">
                  <a:latin typeface="Times New Roman" panose="02020603050405020304" charset="0"/>
                  <a:cs typeface="Times New Roman" panose="02020603050405020304" charset="0"/>
                  <a:sym typeface="+mn-ea"/>
                </a:rPr>
                <a:t>ϵ</a:t>
              </a:r>
              <a:r>
                <a:rPr lang="en-US" altLang="zh-CN" sz="2400" dirty="0">
                  <a:latin typeface="Times New Roman" panose="02020603050405020304" charset="0"/>
                  <a:cs typeface="Times New Roman" panose="02020603050405020304" charset="0"/>
                  <a:sym typeface="+mn-ea"/>
                </a:rPr>
                <a:t> </a:t>
              </a:r>
              <a:r>
                <a:rPr lang="zh-CN" altLang="en-US" sz="2400" dirty="0">
                  <a:latin typeface="Times New Roman" panose="02020603050405020304" charset="0"/>
                  <a:cs typeface="Times New Roman" panose="02020603050405020304" charset="0"/>
                  <a:sym typeface="+mn-ea"/>
                </a:rPr>
                <a:t>来选下一步的动作</a:t>
              </a:r>
              <a:r>
                <a:rPr lang="en-US" altLang="zh-CN" sz="2400" dirty="0">
                  <a:latin typeface="Times New Roman" panose="02020603050405020304" charset="0"/>
                  <a:cs typeface="Times New Roman" panose="02020603050405020304" charset="0"/>
                  <a:sym typeface="+mn-ea"/>
                </a:rPr>
                <a:t>a ′ </a:t>
              </a:r>
              <a:r>
                <a:rPr lang="zh-CN" altLang="en-US" sz="2400" dirty="0">
                  <a:latin typeface="Times New Roman" panose="02020603050405020304" charset="0"/>
                  <a:cs typeface="Times New Roman" panose="02020603050405020304" charset="0"/>
                  <a:sym typeface="+mn-ea"/>
                </a:rPr>
                <a:t>，而是直接选最优的</a:t>
              </a:r>
              <a:r>
                <a:rPr lang="en-US" altLang="zh-CN" sz="2400" dirty="0">
                  <a:latin typeface="Times New Roman" panose="02020603050405020304" charset="0"/>
                  <a:cs typeface="Times New Roman" panose="02020603050405020304" charset="0"/>
                  <a:sym typeface="+mn-ea"/>
                </a:rPr>
                <a:t>Q</a:t>
              </a:r>
              <a:r>
                <a:rPr lang="zh-CN" altLang="en-US" sz="2400" dirty="0">
                  <a:latin typeface="Times New Roman" panose="02020603050405020304" charset="0"/>
                  <a:cs typeface="Times New Roman" panose="02020603050405020304" charset="0"/>
                  <a:sym typeface="+mn-ea"/>
                </a:rPr>
                <a:t>函数</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520700" y="1362075"/>
            <a:ext cx="8018145" cy="1198880"/>
            <a:chOff x="765" y="2299"/>
            <a:chExt cx="12627" cy="1888"/>
          </a:xfrm>
        </p:grpSpPr>
        <p:sp>
          <p:nvSpPr>
            <p:cNvPr id="9" name="椭圆 8"/>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1015" y="2299"/>
              <a:ext cx="12377" cy="1888"/>
            </a:xfrm>
            <a:prstGeom prst="rect">
              <a:avLst/>
            </a:prstGeom>
            <a:noFill/>
          </p:spPr>
          <p:txBody>
            <a:bodyPr wrap="square" rtlCol="0" anchor="t">
              <a:spAutoFit/>
            </a:bodyPr>
            <a:lstStyle/>
            <a:p>
              <a:pPr algn="just"/>
              <a:r>
                <a:rPr lang="zh-CN" altLang="en-US" sz="2400" dirty="0">
                  <a:solidFill>
                    <a:srgbClr val="C00000"/>
                  </a:solidFill>
                  <a:sym typeface="+mn-ea"/>
                </a:rPr>
                <a:t>深度强化学习</a:t>
              </a:r>
              <a:r>
                <a:rPr lang="zh-CN" altLang="en-US" sz="2400" dirty="0">
                  <a:sym typeface="+mn-ea"/>
                </a:rPr>
                <a:t>是将</a:t>
              </a:r>
              <a:r>
                <a:rPr lang="zh-CN" altLang="en-US" sz="2400" dirty="0">
                  <a:solidFill>
                    <a:srgbClr val="C00000"/>
                  </a:solidFill>
                  <a:sym typeface="+mn-ea"/>
                </a:rPr>
                <a:t>强化学习</a:t>
              </a:r>
              <a:r>
                <a:rPr lang="zh-CN" altLang="en-US" sz="2400" dirty="0">
                  <a:sym typeface="+mn-ea"/>
                </a:rPr>
                <a:t>和</a:t>
              </a:r>
              <a:r>
                <a:rPr lang="zh-CN" altLang="en-US" sz="2400" dirty="0">
                  <a:solidFill>
                    <a:srgbClr val="C00000"/>
                  </a:solidFill>
                  <a:sym typeface="+mn-ea"/>
                </a:rPr>
                <a:t>深度学习</a:t>
              </a:r>
              <a:r>
                <a:rPr lang="zh-CN" altLang="en-US" sz="2400" dirty="0">
                  <a:sym typeface="+mn-ea"/>
                </a:rPr>
                <a:t>结合在一起，用强化学习来定义问题和优化目标，用深度学习来解决状态表示、策略表示等问题。</a:t>
              </a:r>
              <a:endParaRPr lang="zh-CN" altLang="en-US" sz="2400" dirty="0">
                <a:latin typeface="Times New Roman" panose="02020603050405020304" charset="0"/>
                <a:cs typeface="Times New Roman" panose="02020603050405020304" charset="0"/>
                <a:sym typeface="+mn-ea"/>
              </a:endParaRPr>
            </a:p>
          </p:txBody>
        </p:sp>
      </p:grpSp>
      <p:grpSp>
        <p:nvGrpSpPr>
          <p:cNvPr id="7" name="组合 6"/>
          <p:cNvGrpSpPr/>
          <p:nvPr/>
        </p:nvGrpSpPr>
        <p:grpSpPr>
          <a:xfrm>
            <a:off x="520118" y="3119120"/>
            <a:ext cx="8019023" cy="1787525"/>
            <a:chOff x="548" y="1718"/>
            <a:chExt cx="11648" cy="2815"/>
          </a:xfrm>
        </p:grpSpPr>
        <p:sp>
          <p:nvSpPr>
            <p:cNvPr id="14" name="圆角矩形 13"/>
            <p:cNvSpPr/>
            <p:nvPr/>
          </p:nvSpPr>
          <p:spPr>
            <a:xfrm rot="5400000">
              <a:off x="5088" y="-2823"/>
              <a:ext cx="2567" cy="1164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767" y="2063"/>
              <a:ext cx="11210" cy="2470"/>
            </a:xfrm>
            <a:prstGeom prst="rect">
              <a:avLst/>
            </a:prstGeom>
            <a:noFill/>
          </p:spPr>
          <p:txBody>
            <a:bodyPr wrap="square" rtlCol="0" anchor="t">
              <a:spAutoFit/>
            </a:bodyPr>
            <a:lstStyle/>
            <a:p>
              <a:pPr marL="0" lvl="1" algn="just">
                <a:buClrTx/>
                <a:buSzTx/>
                <a:buFontTx/>
              </a:pPr>
              <a:r>
                <a:rPr lang="zh-CN" altLang="en-US" sz="2400" dirty="0">
                  <a:sym typeface="+mn-ea"/>
                </a:rPr>
                <a:t>两种不同的结合强化学习和深度学习的方式，分别用深度神经网络来建模强化学习中的</a:t>
              </a:r>
              <a:r>
                <a:rPr lang="zh-CN" altLang="en-US" sz="2400" dirty="0">
                  <a:solidFill>
                    <a:srgbClr val="C00000"/>
                  </a:solidFill>
                  <a:sym typeface="+mn-ea"/>
                </a:rPr>
                <a:t>值函数</a:t>
              </a:r>
              <a:r>
                <a:rPr lang="zh-CN" altLang="en-US" sz="2400" dirty="0">
                  <a:sym typeface="+mn-ea"/>
                </a:rPr>
                <a:t>、</a:t>
              </a:r>
              <a:r>
                <a:rPr lang="zh-CN" altLang="en-US" sz="2400" dirty="0">
                  <a:solidFill>
                    <a:srgbClr val="C00000"/>
                  </a:solidFill>
                  <a:sym typeface="+mn-ea"/>
                </a:rPr>
                <a:t>策略</a:t>
              </a:r>
              <a:r>
                <a:rPr lang="zh-CN" altLang="en-US" sz="2400" dirty="0">
                  <a:sym typeface="+mn-ea"/>
                </a:rPr>
                <a:t>，然后用误差反向传播算法来优化目标函数。</a:t>
              </a:r>
              <a:endParaRPr lang="zh-CN" altLang="en-US" sz="2400" dirty="0"/>
            </a:p>
            <a:p>
              <a:pPr marL="0" lvl="1" algn="just">
                <a:buClrTx/>
                <a:buSzTx/>
                <a:buFontTx/>
              </a:pPr>
              <a:endParaRPr lang="zh-CN" altLang="en-US" sz="2400" dirty="0">
                <a:sym typeface="+mn-ea"/>
              </a:endParaRPr>
            </a:p>
          </p:txBody>
        </p:sp>
      </p:grpSp>
      <p:grpSp>
        <p:nvGrpSpPr>
          <p:cNvPr id="31" name="组合 30"/>
          <p:cNvGrpSpPr/>
          <p:nvPr/>
        </p:nvGrpSpPr>
        <p:grpSpPr>
          <a:xfrm>
            <a:off x="0" y="260985"/>
            <a:ext cx="8925560" cy="706755"/>
            <a:chOff x="-9" y="254"/>
            <a:chExt cx="14056" cy="1113"/>
          </a:xfrm>
        </p:grpSpPr>
        <p:sp>
          <p:nvSpPr>
            <p:cNvPr id="32" name="矩形 31"/>
            <p:cNvSpPr/>
            <p:nvPr/>
          </p:nvSpPr>
          <p:spPr>
            <a:xfrm>
              <a:off x="5992" y="429"/>
              <a:ext cx="805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3" name="圆角矩形 32"/>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4" name="圆角矩形 33"/>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6" name="矩形 35"/>
            <p:cNvSpPr/>
            <p:nvPr/>
          </p:nvSpPr>
          <p:spPr>
            <a:xfrm>
              <a:off x="754" y="254"/>
              <a:ext cx="5237" cy="1113"/>
            </a:xfrm>
            <a:prstGeom prst="rect">
              <a:avLst/>
            </a:prstGeom>
          </p:spPr>
          <p:txBody>
            <a:bodyPr wrap="square">
              <a:spAutoFit/>
            </a:bodyPr>
            <a:lstStyle/>
            <a:p>
              <a:pPr algn="l">
                <a:buClrTx/>
                <a:buSzTx/>
                <a:buFontTx/>
              </a:pPr>
              <a:r>
                <a:rPr lang="zh-CN" altLang="en-US" sz="4000" b="1" dirty="0">
                  <a:solidFill>
                    <a:srgbClr val="18478F"/>
                  </a:solidFill>
                  <a:latin typeface="Times New Roman" panose="02020603050405020304" charset="0"/>
                  <a:cs typeface="Times New Roman" panose="02020603050405020304" charset="0"/>
                  <a:sym typeface="+mn-ea"/>
                </a:rPr>
                <a:t>深度强化学习</a:t>
              </a:r>
              <a:endParaRPr lang="zh-CN" altLang="en-US" sz="4000" b="1" dirty="0">
                <a:solidFill>
                  <a:srgbClr val="18478F"/>
                </a:solidFill>
                <a:latin typeface="+mn-ea"/>
                <a:cs typeface="+mn-ea"/>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30835"/>
            <a:ext cx="8925560" cy="537210"/>
            <a:chOff x="-9" y="364"/>
            <a:chExt cx="14056" cy="846"/>
          </a:xfrm>
        </p:grpSpPr>
        <p:sp>
          <p:nvSpPr>
            <p:cNvPr id="3" name="矩形 2"/>
            <p:cNvSpPr/>
            <p:nvPr/>
          </p:nvSpPr>
          <p:spPr>
            <a:xfrm>
              <a:off x="7898" y="429"/>
              <a:ext cx="6149"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364"/>
              <a:ext cx="7143" cy="822"/>
            </a:xfrm>
            <a:prstGeom prst="rect">
              <a:avLst/>
            </a:prstGeom>
          </p:spPr>
          <p:txBody>
            <a:bodyPr wrap="square">
              <a:spAutoFit/>
            </a:bodyPr>
            <a:lstStyle/>
            <a:p>
              <a:pPr fontAlgn="auto">
                <a:lnSpc>
                  <a:spcPct val="100000"/>
                </a:lnSpc>
              </a:pPr>
              <a:r>
                <a:rPr lang="zh-CN" altLang="en-US" sz="2800" b="1" dirty="0">
                  <a:solidFill>
                    <a:srgbClr val="18478F"/>
                  </a:solidFill>
                  <a:latin typeface="Times New Roman" panose="02020603050405020304" charset="0"/>
                  <a:cs typeface="+mn-ea"/>
                  <a:sym typeface="+mn-ea"/>
                </a:rPr>
                <a:t>基于值函数的深度强化学习</a:t>
              </a:r>
            </a:p>
          </p:txBody>
        </p:sp>
      </p:gr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8138" y="2344626"/>
            <a:ext cx="2974109" cy="914400"/>
          </a:xfrm>
          <a:prstGeom prst="rect">
            <a:avLst/>
          </a:prstGeom>
        </p:spPr>
      </p:pic>
      <p:grpSp>
        <p:nvGrpSpPr>
          <p:cNvPr id="19" name="组合 18"/>
          <p:cNvGrpSpPr/>
          <p:nvPr/>
        </p:nvGrpSpPr>
        <p:grpSpPr>
          <a:xfrm>
            <a:off x="480060" y="1056640"/>
            <a:ext cx="7950742" cy="1198880"/>
            <a:chOff x="652" y="2123"/>
            <a:chExt cx="12521" cy="1888"/>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21" name="文本框 20"/>
                <p:cNvSpPr txBox="1"/>
                <p:nvPr/>
              </p:nvSpPr>
              <p:spPr>
                <a:xfrm>
                  <a:off x="902" y="2123"/>
                  <a:ext cx="12271" cy="1888"/>
                </a:xfrm>
                <a:prstGeom prst="rect">
                  <a:avLst/>
                </a:prstGeom>
                <a:noFill/>
              </p:spPr>
              <p:txBody>
                <a:bodyPr wrap="square" rtlCol="0" anchor="t">
                  <a:spAutoFit/>
                </a:bodyPr>
                <a:lstStyle/>
                <a:p>
                  <a:pPr lvl="0"/>
                  <a:r>
                    <a:rPr lang="zh-CN" altLang="en-US" sz="2400" dirty="0">
                      <a:latin typeface="Times New Roman" panose="02020603050405020304" charset="0"/>
                      <a:cs typeface="Times New Roman" panose="02020603050405020304" charset="0"/>
                      <a:sym typeface="+mn-ea"/>
                    </a:rPr>
                    <a:t>为了在连续的状态和动作空间中计算值函数</a:t>
                  </a:r>
                  <a14:m>
                    <m:oMath xmlns:m="http://schemas.openxmlformats.org/officeDocument/2006/math">
                      <m:r>
                        <a:rPr lang="en-US" altLang="zh-CN" sz="2400" i="1" dirty="0">
                          <a:latin typeface="Cambria Math" panose="02040503050406030204" charset="0"/>
                          <a:cs typeface="Cambria Math" panose="02040503050406030204" charset="0"/>
                          <a:sym typeface="+mn-ea"/>
                        </a:rPr>
                        <m:t>𝑄</m:t>
                      </m:r>
                      <m:r>
                        <a:rPr lang="en-US" altLang="zh-CN" sz="2400" i="1" baseline="30000" dirty="0">
                          <a:latin typeface="Cambria Math" panose="02040503050406030204" charset="0"/>
                          <a:cs typeface="Cambria Math" panose="02040503050406030204" charset="0"/>
                          <a:sym typeface="+mn-ea"/>
                        </a:rPr>
                        <m:t>𝜋</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𝑎</m:t>
                      </m:r>
                      <m:r>
                        <a:rPr lang="en-US" altLang="zh-CN" sz="2400" i="1" dirty="0">
                          <a:latin typeface="Cambria Math" panose="02040503050406030204" charset="0"/>
                          <a:cs typeface="Cambria Math" panose="02040503050406030204" charset="0"/>
                          <a:sym typeface="+mn-ea"/>
                        </a:rPr>
                        <m:t>)</m:t>
                      </m:r>
                    </m:oMath>
                  </a14:m>
                  <a:r>
                    <a:rPr lang="zh-CN" altLang="en-US" sz="2400" dirty="0">
                      <a:latin typeface="Times New Roman" panose="02020603050405020304" charset="0"/>
                      <a:cs typeface="Times New Roman" panose="02020603050405020304" charset="0"/>
                      <a:sym typeface="+mn-ea"/>
                    </a:rPr>
                    <a:t>，我们可以用一个函数</a:t>
                  </a:r>
                  <a14:m>
                    <m:oMath xmlns:m="http://schemas.openxmlformats.org/officeDocument/2006/math">
                      <m:r>
                        <a:rPr lang="en-US" altLang="zh-CN" sz="2400" i="1" dirty="0">
                          <a:latin typeface="Cambria Math" panose="02040503050406030204" charset="0"/>
                          <a:cs typeface="Cambria Math" panose="02040503050406030204" charset="0"/>
                          <a:sym typeface="+mn-ea"/>
                        </a:rPr>
                        <m:t>𝑄</m:t>
                      </m:r>
                      <m:r>
                        <a:rPr lang="en-US" altLang="zh-CN" sz="2400" baseline="-25000" dirty="0" err="1">
                          <a:latin typeface="Cambria Math" panose="02040503050406030204" pitchFamily="18" charset="0"/>
                          <a:cs typeface="Times New Roman" panose="02020603050405020304" charset="0"/>
                          <a:sym typeface="+mn-ea"/>
                        </a:rPr>
                        <m:t>𝜙</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𝑎</m:t>
                      </m:r>
                      <m:r>
                        <a:rPr lang="en-US" altLang="zh-CN" sz="2400" i="1" dirty="0">
                          <a:latin typeface="Cambria Math" panose="02040503050406030204" charset="0"/>
                          <a:cs typeface="Cambria Math" panose="02040503050406030204" charset="0"/>
                          <a:sym typeface="+mn-ea"/>
                        </a:rPr>
                        <m:t>)</m:t>
                      </m:r>
                    </m:oMath>
                  </a14:m>
                  <a:r>
                    <a:rPr lang="zh-CN" altLang="en-US" sz="2400" dirty="0">
                      <a:latin typeface="Times New Roman" panose="02020603050405020304" charset="0"/>
                      <a:cs typeface="Times New Roman" panose="02020603050405020304" charset="0"/>
                      <a:sym typeface="+mn-ea"/>
                    </a:rPr>
                    <a:t>来表示近似计算，称为值函数近似（</a:t>
                  </a:r>
                  <a:r>
                    <a:rPr lang="en-US" altLang="zh-CN" sz="2400" dirty="0">
                      <a:latin typeface="Times New Roman" panose="02020603050405020304" charset="0"/>
                      <a:cs typeface="Times New Roman" panose="02020603050405020304" charset="0"/>
                      <a:sym typeface="+mn-ea"/>
                    </a:rPr>
                    <a:t>Value Function Approximation</a:t>
                  </a:r>
                  <a:r>
                    <a:rPr lang="zh-CN" altLang="en-US" sz="2400" dirty="0">
                      <a:latin typeface="Times New Roman" panose="02020603050405020304" charset="0"/>
                      <a:cs typeface="Times New Roman" panose="02020603050405020304" charset="0"/>
                      <a:sym typeface="+mn-ea"/>
                    </a:rPr>
                    <a:t>）</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902" y="2123"/>
                  <a:ext cx="12271" cy="1888"/>
                </a:xfrm>
                <a:prstGeom prst="rect">
                  <a:avLst/>
                </a:prstGeom>
                <a:blipFill rotWithShape="1">
                  <a:blip r:embed="rId6"/>
                </a:blipFill>
              </p:spPr>
              <p:txBody>
                <a:bodyPr/>
                <a:lstStyle/>
                <a:p>
                  <a:r>
                    <a:rPr lang="zh-CN" altLang="en-US">
                      <a:noFill/>
                    </a:rPr>
                    <a:t> </a:t>
                  </a:r>
                </a:p>
              </p:txBody>
            </p:sp>
          </mc:Fallback>
        </mc:AlternateContent>
      </p:grpSp>
      <p:pic>
        <p:nvPicPr>
          <p:cNvPr id="9" name="图片 8">
            <a:extLst>
              <a:ext uri="{FF2B5EF4-FFF2-40B4-BE49-F238E27FC236}">
                <a16:creationId xmlns:a16="http://schemas.microsoft.com/office/drawing/2014/main" id="{A00CF5A5-3C09-44B0-9964-AB176D7FF416}"/>
              </a:ext>
            </a:extLst>
          </p:cNvPr>
          <p:cNvPicPr>
            <a:picLocks noChangeAspect="1"/>
          </p:cNvPicPr>
          <p:nvPr/>
        </p:nvPicPr>
        <p:blipFill>
          <a:blip r:embed="rId7"/>
          <a:stretch>
            <a:fillRect/>
          </a:stretch>
        </p:blipFill>
        <p:spPr>
          <a:xfrm>
            <a:off x="1194059" y="3348132"/>
            <a:ext cx="6382265" cy="335259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一个例子</a:t>
              </a:r>
            </a:p>
          </p:txBody>
        </p:sp>
      </p:grpSp>
      <p:pic>
        <p:nvPicPr>
          <p:cNvPr id="9" name="图片 8">
            <a:extLst>
              <a:ext uri="{FF2B5EF4-FFF2-40B4-BE49-F238E27FC236}">
                <a16:creationId xmlns:a16="http://schemas.microsoft.com/office/drawing/2014/main" id="{0A498200-DB4D-4B51-A068-7506310F26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1600200"/>
            <a:ext cx="7315200" cy="3657600"/>
          </a:xfrm>
          <a:prstGeom prst="rect">
            <a:avLst/>
          </a:prstGeom>
        </p:spPr>
      </p:pic>
    </p:spTree>
    <p:extLst>
      <p:ext uri="{BB962C8B-B14F-4D97-AF65-F5344CB8AC3E}">
        <p14:creationId xmlns:p14="http://schemas.microsoft.com/office/powerpoint/2010/main" val="233496998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目标函数</a:t>
              </a:r>
            </a:p>
          </p:txBody>
        </p:sp>
      </p:grpSp>
      <p:pic>
        <p:nvPicPr>
          <p:cNvPr id="8" name="内容占位符 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666837" y="1849276"/>
            <a:ext cx="5490156" cy="990600"/>
          </a:xfrm>
          <a:prstGeom prst="rect">
            <a:avLst/>
          </a:prstGeom>
          <a:noFill/>
          <a:ln>
            <a:noFill/>
          </a:ln>
        </p:spPr>
      </p:pic>
      <p:grpSp>
        <p:nvGrpSpPr>
          <p:cNvPr id="9" name="组合 8"/>
          <p:cNvGrpSpPr/>
          <p:nvPr/>
        </p:nvGrpSpPr>
        <p:grpSpPr>
          <a:xfrm>
            <a:off x="573405" y="3032279"/>
            <a:ext cx="7997190" cy="460375"/>
            <a:chOff x="827" y="3088"/>
            <a:chExt cx="12594" cy="725"/>
          </a:xfrm>
        </p:grpSpPr>
        <p:sp>
          <p:nvSpPr>
            <p:cNvPr id="10" name="文本框 9"/>
            <p:cNvSpPr txBox="1"/>
            <p:nvPr/>
          </p:nvSpPr>
          <p:spPr>
            <a:xfrm>
              <a:off x="1672" y="3088"/>
              <a:ext cx="11749" cy="725"/>
            </a:xfrm>
            <a:prstGeom prst="rect">
              <a:avLst/>
            </a:prstGeom>
            <a:noFill/>
          </p:spPr>
          <p:txBody>
            <a:bodyPr wrap="square" rtlCol="0" anchor="t">
              <a:spAutoFit/>
            </a:bodyPr>
            <a:lstStyle/>
            <a:p>
              <a:r>
                <a:rPr lang="zh-CN" altLang="en-US" sz="2400" b="1" dirty="0">
                  <a:sym typeface="+mn-ea"/>
                </a:rPr>
                <a:t>存在两个问题：</a:t>
              </a:r>
              <a:endParaRPr lang="zh-CN" altLang="en-US" sz="2400" b="1" dirty="0">
                <a:latin typeface="Times New Roman" panose="02020603050405020304" charset="0"/>
                <a:ea typeface="宋体" panose="02010600030101010101" pitchFamily="2" charset="-122"/>
                <a:cs typeface="Times New Roman" panose="02020603050405020304" charset="0"/>
                <a:sym typeface="+mn-ea"/>
              </a:endParaRPr>
            </a:p>
          </p:txBody>
        </p:sp>
        <p:grpSp>
          <p:nvGrpSpPr>
            <p:cNvPr id="11" name="Group 98"/>
            <p:cNvGrpSpPr/>
            <p:nvPr/>
          </p:nvGrpSpPr>
          <p:grpSpPr bwMode="auto">
            <a:xfrm rot="420000">
              <a:off x="827" y="3140"/>
              <a:ext cx="809" cy="538"/>
              <a:chOff x="2345" y="1092"/>
              <a:chExt cx="1116" cy="555"/>
            </a:xfrm>
          </p:grpSpPr>
          <p:sp>
            <p:nvSpPr>
              <p:cNvPr id="12"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13" name="Group 100"/>
              <p:cNvGrpSpPr/>
              <p:nvPr/>
            </p:nvGrpSpPr>
            <p:grpSpPr bwMode="auto">
              <a:xfrm>
                <a:off x="2414" y="1092"/>
                <a:ext cx="1047" cy="555"/>
                <a:chOff x="2414" y="1104"/>
                <a:chExt cx="975" cy="555"/>
              </a:xfrm>
            </p:grpSpPr>
            <p:sp>
              <p:nvSpPr>
                <p:cNvPr id="14"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5"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16" name="组合 15"/>
          <p:cNvGrpSpPr/>
          <p:nvPr/>
        </p:nvGrpSpPr>
        <p:grpSpPr>
          <a:xfrm>
            <a:off x="1158875" y="3492654"/>
            <a:ext cx="7335520" cy="414020"/>
            <a:chOff x="765" y="2299"/>
            <a:chExt cx="11552" cy="652"/>
          </a:xfrm>
        </p:grpSpPr>
        <p:sp>
          <p:nvSpPr>
            <p:cNvPr id="17" name="椭圆 16"/>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1015" y="2299"/>
              <a:ext cx="11302" cy="652"/>
            </a:xfrm>
            <a:prstGeom prst="rect">
              <a:avLst/>
            </a:prstGeom>
            <a:noFill/>
          </p:spPr>
          <p:txBody>
            <a:bodyPr wrap="square" rtlCol="0" anchor="t">
              <a:spAutoFit/>
            </a:bodyPr>
            <a:lstStyle/>
            <a:p>
              <a:pPr lvl="0"/>
              <a:r>
                <a:rPr lang="en-US" altLang="zh-CN" sz="2100" dirty="0">
                  <a:latin typeface="Times New Roman" panose="02020603050405020304" charset="0"/>
                  <a:cs typeface="Times New Roman" panose="02020603050405020304" charset="0"/>
                  <a:sym typeface="+mn-ea"/>
                </a:rPr>
                <a:t>目标不稳定，参数学习的目标依赖于参数本身；</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20" name="组合 19"/>
          <p:cNvGrpSpPr/>
          <p:nvPr/>
        </p:nvGrpSpPr>
        <p:grpSpPr>
          <a:xfrm>
            <a:off x="1158875" y="3906674"/>
            <a:ext cx="5464810" cy="414020"/>
            <a:chOff x="765" y="2299"/>
            <a:chExt cx="8606" cy="652"/>
          </a:xfrm>
        </p:grpSpPr>
        <p:sp>
          <p:nvSpPr>
            <p:cNvPr id="21" name="椭圆 20"/>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1015" y="2299"/>
              <a:ext cx="8356" cy="652"/>
            </a:xfrm>
            <a:prstGeom prst="rect">
              <a:avLst/>
            </a:prstGeom>
            <a:noFill/>
          </p:spPr>
          <p:txBody>
            <a:bodyPr wrap="square" rtlCol="0" anchor="t">
              <a:spAutoFit/>
            </a:bodyPr>
            <a:lstStyle/>
            <a:p>
              <a:pPr lvl="0"/>
              <a:r>
                <a:rPr lang="zh-CN" altLang="en-US" sz="2100" dirty="0">
                  <a:latin typeface="Times New Roman" panose="02020603050405020304" charset="0"/>
                  <a:cs typeface="Times New Roman" panose="02020603050405020304" charset="0"/>
                  <a:sym typeface="+mn-ea"/>
                </a:rPr>
                <a:t>样本之间有很强的相关性。</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19" name="组合 18"/>
          <p:cNvGrpSpPr/>
          <p:nvPr/>
        </p:nvGrpSpPr>
        <p:grpSpPr>
          <a:xfrm>
            <a:off x="637540" y="4725824"/>
            <a:ext cx="7997190" cy="460375"/>
            <a:chOff x="827" y="3088"/>
            <a:chExt cx="12594" cy="725"/>
          </a:xfrm>
        </p:grpSpPr>
        <p:sp>
          <p:nvSpPr>
            <p:cNvPr id="26" name="文本框 25"/>
            <p:cNvSpPr txBox="1"/>
            <p:nvPr/>
          </p:nvSpPr>
          <p:spPr>
            <a:xfrm>
              <a:off x="1672" y="3088"/>
              <a:ext cx="11749" cy="725"/>
            </a:xfrm>
            <a:prstGeom prst="rect">
              <a:avLst/>
            </a:prstGeom>
            <a:noFill/>
          </p:spPr>
          <p:txBody>
            <a:bodyPr wrap="square" rtlCol="0" anchor="t">
              <a:spAutoFit/>
            </a:bodyPr>
            <a:lstStyle/>
            <a:p>
              <a:r>
                <a:rPr lang="zh-CN" altLang="en-US" sz="2400" b="1" dirty="0">
                  <a:sym typeface="+mn-ea"/>
                </a:rPr>
                <a:t>深度Q网络</a:t>
              </a:r>
            </a:p>
          </p:txBody>
        </p:sp>
        <p:grpSp>
          <p:nvGrpSpPr>
            <p:cNvPr id="27" name="Group 98"/>
            <p:cNvGrpSpPr/>
            <p:nvPr/>
          </p:nvGrpSpPr>
          <p:grpSpPr bwMode="auto">
            <a:xfrm rot="420000">
              <a:off x="827" y="3140"/>
              <a:ext cx="809" cy="538"/>
              <a:chOff x="2345" y="1092"/>
              <a:chExt cx="1116" cy="555"/>
            </a:xfrm>
          </p:grpSpPr>
          <p:sp>
            <p:nvSpPr>
              <p:cNvPr id="28"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29" name="Group 100"/>
              <p:cNvGrpSpPr/>
              <p:nvPr/>
            </p:nvGrpSpPr>
            <p:grpSpPr bwMode="auto">
              <a:xfrm>
                <a:off x="2414" y="1092"/>
                <a:ext cx="1047" cy="555"/>
                <a:chOff x="2414" y="1104"/>
                <a:chExt cx="975" cy="555"/>
              </a:xfrm>
            </p:grpSpPr>
            <p:sp>
              <p:nvSpPr>
                <p:cNvPr id="30"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1"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32" name="组合 31"/>
          <p:cNvGrpSpPr/>
          <p:nvPr/>
        </p:nvGrpSpPr>
        <p:grpSpPr>
          <a:xfrm>
            <a:off x="1223010" y="5186199"/>
            <a:ext cx="7063105" cy="737235"/>
            <a:chOff x="765" y="2299"/>
            <a:chExt cx="11123" cy="1161"/>
          </a:xfrm>
        </p:grpSpPr>
        <p:sp>
          <p:nvSpPr>
            <p:cNvPr id="33" name="椭圆 32"/>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p:nvSpPr>
          <p:spPr>
            <a:xfrm>
              <a:off x="1015" y="2299"/>
              <a:ext cx="10873" cy="1161"/>
            </a:xfrm>
            <a:prstGeom prst="rect">
              <a:avLst/>
            </a:prstGeom>
            <a:noFill/>
          </p:spPr>
          <p:txBody>
            <a:bodyPr wrap="square" rtlCol="0" anchor="t">
              <a:spAutoFit/>
            </a:bodyPr>
            <a:lstStyle/>
            <a:p>
              <a:pPr lvl="0" algn="just"/>
              <a:r>
                <a:rPr lang="zh-CN" altLang="en-US" sz="2100" dirty="0">
                  <a:latin typeface="Times New Roman" panose="02020603050405020304" charset="0"/>
                  <a:cs typeface="Times New Roman" panose="02020603050405020304" charset="0"/>
                  <a:sym typeface="+mn-ea"/>
                </a:rPr>
                <a:t>一是目标网络冻结（</a:t>
              </a:r>
              <a:r>
                <a:rPr lang="en-US" altLang="zh-CN" sz="2100" dirty="0">
                  <a:latin typeface="Times New Roman" panose="02020603050405020304" charset="0"/>
                  <a:cs typeface="Times New Roman" panose="02020603050405020304" charset="0"/>
                  <a:sym typeface="+mn-ea"/>
                </a:rPr>
                <a:t>freezing target networks</a:t>
              </a:r>
              <a:r>
                <a:rPr lang="zh-CN" altLang="en-US" sz="2100" dirty="0">
                  <a:latin typeface="Times New Roman" panose="02020603050405020304" charset="0"/>
                  <a:cs typeface="Times New Roman" panose="02020603050405020304" charset="0"/>
                  <a:sym typeface="+mn-ea"/>
                </a:rPr>
                <a:t>），即在一个时间段内固定目标中的参数，来稳定学习目标；</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35" name="组合 34"/>
          <p:cNvGrpSpPr/>
          <p:nvPr/>
        </p:nvGrpSpPr>
        <p:grpSpPr>
          <a:xfrm>
            <a:off x="1223010" y="5935499"/>
            <a:ext cx="7063105" cy="737235"/>
            <a:chOff x="765" y="2299"/>
            <a:chExt cx="11123" cy="1161"/>
          </a:xfrm>
        </p:grpSpPr>
        <p:sp>
          <p:nvSpPr>
            <p:cNvPr id="36" name="椭圆 35"/>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7" name="文本框 36"/>
            <p:cNvSpPr txBox="1"/>
            <p:nvPr/>
          </p:nvSpPr>
          <p:spPr>
            <a:xfrm>
              <a:off x="1015" y="2299"/>
              <a:ext cx="10873" cy="1161"/>
            </a:xfrm>
            <a:prstGeom prst="rect">
              <a:avLst/>
            </a:prstGeom>
            <a:noFill/>
          </p:spPr>
          <p:txBody>
            <a:bodyPr wrap="square" rtlCol="0" anchor="t">
              <a:spAutoFit/>
            </a:bodyPr>
            <a:lstStyle/>
            <a:p>
              <a:pPr lvl="0" algn="just">
                <a:buClrTx/>
                <a:buSzTx/>
                <a:buFontTx/>
              </a:pPr>
              <a:r>
                <a:rPr lang="zh-CN" altLang="en-US" sz="2100" dirty="0">
                  <a:latin typeface="Times New Roman" panose="02020603050405020304" charset="0"/>
                  <a:cs typeface="Times New Roman" panose="02020603050405020304" charset="0"/>
                  <a:sym typeface="+mn-ea"/>
                </a:rPr>
                <a:t>二是经验回放（experience replay），构建一个经验池来去除数据相关性。</a:t>
              </a:r>
              <a:endParaRPr lang="zh-CN" altLang="en-US" sz="2100" dirty="0">
                <a:solidFill>
                  <a:schemeClr val="tx1"/>
                </a:solidFill>
                <a:latin typeface="Times New Roman" panose="02020603050405020304" charset="0"/>
                <a:cs typeface="Times New Roman" panose="02020603050405020304" charset="0"/>
                <a:sym typeface="+mn-ea"/>
              </a:endParaRPr>
            </a:p>
          </p:txBody>
        </p:sp>
      </p:grpSp>
      <p:pic>
        <p:nvPicPr>
          <p:cNvPr id="38" name="图片 37" descr="屏幕剪辑">
            <a:extLst>
              <a:ext uri="{FF2B5EF4-FFF2-40B4-BE49-F238E27FC236}">
                <a16:creationId xmlns:a16="http://schemas.microsoft.com/office/drawing/2014/main" id="{ADA1F48F-D57D-4A5C-B1C4-6D6F76761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749" y="953436"/>
            <a:ext cx="7064502" cy="766215"/>
          </a:xfrm>
          <a:prstGeom prst="rect">
            <a:avLst/>
          </a:prstGeom>
        </p:spPr>
      </p:pic>
      <p:cxnSp>
        <p:nvCxnSpPr>
          <p:cNvPr id="24" name="直接箭头连接符 23">
            <a:extLst>
              <a:ext uri="{FF2B5EF4-FFF2-40B4-BE49-F238E27FC236}">
                <a16:creationId xmlns:a16="http://schemas.microsoft.com/office/drawing/2014/main" id="{46ED10CD-1544-4430-A481-A21A621ED9CA}"/>
              </a:ext>
            </a:extLst>
          </p:cNvPr>
          <p:cNvCxnSpPr/>
          <p:nvPr/>
        </p:nvCxnSpPr>
        <p:spPr>
          <a:xfrm>
            <a:off x="4411915" y="1628783"/>
            <a:ext cx="0" cy="496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矩形 24">
            <a:extLst>
              <a:ext uri="{FF2B5EF4-FFF2-40B4-BE49-F238E27FC236}">
                <a16:creationId xmlns:a16="http://schemas.microsoft.com/office/drawing/2014/main" id="{0ECFFC67-19C4-4323-A85E-CFECA9EE0BDE}"/>
              </a:ext>
            </a:extLst>
          </p:cNvPr>
          <p:cNvSpPr/>
          <p:nvPr/>
        </p:nvSpPr>
        <p:spPr>
          <a:xfrm>
            <a:off x="3805881" y="967740"/>
            <a:ext cx="4298370" cy="763976"/>
          </a:xfrm>
          <a:prstGeom prst="rect">
            <a:avLst/>
          </a:prstGeom>
          <a:noFill/>
          <a:ln>
            <a:solidFill>
              <a:srgbClr val="CE6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8740" y="127635"/>
            <a:ext cx="6814820" cy="660336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5853" y="429"/>
              <a:ext cx="819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5099" cy="1113"/>
            </a:xfrm>
            <a:prstGeom prst="rect">
              <a:avLst/>
            </a:prstGeom>
          </p:spPr>
          <p:txBody>
            <a:bodyPr wrap="square">
              <a:spAutoFit/>
            </a:bodyPr>
            <a:lstStyle/>
            <a:p>
              <a:pPr fontAlgn="auto">
                <a:lnSpc>
                  <a:spcPct val="100000"/>
                </a:lnSpc>
              </a:pPr>
              <a:r>
                <a:rPr lang="zh-CN" altLang="en-US" sz="4000" b="1" dirty="0">
                  <a:solidFill>
                    <a:srgbClr val="18478F"/>
                  </a:solidFill>
                  <a:latin typeface="Times New Roman" panose="02020603050405020304" charset="0"/>
                  <a:cs typeface="Times New Roman" panose="02020603050405020304" charset="0"/>
                  <a:sym typeface="+mn-ea"/>
                </a:rPr>
                <a:t>DQN in Atari</a:t>
              </a:r>
            </a:p>
          </p:txBody>
        </p:sp>
      </p:grpSp>
      <p:pic>
        <p:nvPicPr>
          <p:cNvPr id="8" name="Picture 4"/>
          <p:cNvPicPr>
            <a:picLocks noChangeAspect="1"/>
          </p:cNvPicPr>
          <p:nvPr/>
        </p:nvPicPr>
        <p:blipFill>
          <a:blip r:embed="rId5"/>
          <a:stretch>
            <a:fillRect/>
          </a:stretch>
        </p:blipFill>
        <p:spPr>
          <a:xfrm>
            <a:off x="542290" y="1487805"/>
            <a:ext cx="7983716" cy="419455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5853" y="429"/>
              <a:ext cx="8194"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5099" cy="1113"/>
            </a:xfrm>
            <a:prstGeom prst="rect">
              <a:avLst/>
            </a:prstGeom>
          </p:spPr>
          <p:txBody>
            <a:bodyPr wrap="square">
              <a:spAutoFit/>
            </a:bodyPr>
            <a:lstStyle/>
            <a:p>
              <a:pPr fontAlgn="auto">
                <a:lnSpc>
                  <a:spcPct val="100000"/>
                </a:lnSpc>
              </a:pPr>
              <a:r>
                <a:rPr lang="zh-CN" altLang="en-US" sz="4000" b="1" dirty="0">
                  <a:solidFill>
                    <a:srgbClr val="18478F"/>
                  </a:solidFill>
                  <a:latin typeface="Times New Roman" panose="02020603050405020304" charset="0"/>
                  <a:cs typeface="Times New Roman" panose="02020603050405020304" charset="0"/>
                  <a:sym typeface="+mn-ea"/>
                </a:rPr>
                <a:t>DQN in Atari</a:t>
              </a:r>
            </a:p>
          </p:txBody>
        </p:sp>
      </p:grpSp>
      <p:pic>
        <p:nvPicPr>
          <p:cNvPr id="9" name="Google DeepMind's Deep Q-learning playing Atari Breakout">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2552700" y="1219200"/>
            <a:ext cx="4038600" cy="4996206"/>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7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49250"/>
            <a:ext cx="8925560" cy="518795"/>
            <a:chOff x="-9" y="393"/>
            <a:chExt cx="14056" cy="817"/>
          </a:xfrm>
        </p:grpSpPr>
        <p:sp>
          <p:nvSpPr>
            <p:cNvPr id="3" name="矩形 2"/>
            <p:cNvSpPr/>
            <p:nvPr/>
          </p:nvSpPr>
          <p:spPr>
            <a:xfrm>
              <a:off x="8875" y="429"/>
              <a:ext cx="5172"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474"/>
              <a:ext cx="8122" cy="725"/>
            </a:xfrm>
            <a:prstGeom prst="rect">
              <a:avLst/>
            </a:prstGeom>
          </p:spPr>
          <p:txBody>
            <a:bodyPr wrap="square">
              <a:spAutoFit/>
            </a:bodyPr>
            <a:lstStyle/>
            <a:p>
              <a:pPr fontAlgn="auto">
                <a:lnSpc>
                  <a:spcPct val="100000"/>
                </a:lnSpc>
              </a:pPr>
              <a:r>
                <a:rPr lang="zh-CN" altLang="en-US" sz="2400" b="1" dirty="0">
                  <a:solidFill>
                    <a:srgbClr val="18478F"/>
                  </a:solidFill>
                  <a:latin typeface="Times New Roman" panose="02020603050405020304" charset="0"/>
                  <a:cs typeface="Times New Roman" panose="02020603050405020304" charset="0"/>
                  <a:sym typeface="+mn-ea"/>
                </a:rPr>
                <a:t>DQN in Atari :  Human Level Control</a:t>
              </a:r>
            </a:p>
          </p:txBody>
        </p:sp>
      </p:grpSp>
      <p:pic>
        <p:nvPicPr>
          <p:cNvPr id="8" name="Picture 3"/>
          <p:cNvPicPr>
            <a:picLocks noChangeAspect="1"/>
          </p:cNvPicPr>
          <p:nvPr/>
        </p:nvPicPr>
        <p:blipFill>
          <a:blip r:embed="rId5"/>
          <a:stretch>
            <a:fillRect/>
          </a:stretch>
        </p:blipFill>
        <p:spPr>
          <a:xfrm>
            <a:off x="1769745" y="996315"/>
            <a:ext cx="5003800" cy="5474970"/>
          </a:xfrm>
          <a:prstGeom prst="rect">
            <a:avLst/>
          </a:prstGeom>
        </p:spPr>
      </p:pic>
      <p:sp>
        <p:nvSpPr>
          <p:cNvPr id="9" name="TextBox 4"/>
          <p:cNvSpPr txBox="1"/>
          <p:nvPr/>
        </p:nvSpPr>
        <p:spPr>
          <a:xfrm>
            <a:off x="5710617" y="5147156"/>
            <a:ext cx="3223895" cy="398780"/>
          </a:xfrm>
          <a:prstGeom prst="rect">
            <a:avLst/>
          </a:prstGeom>
          <a:noFill/>
        </p:spPr>
        <p:txBody>
          <a:bodyPr wrap="none" rtlCol="0">
            <a:spAutoFit/>
          </a:bodyPr>
          <a:lstStyle/>
          <a:p>
            <a:r>
              <a:rPr lang="en-US" sz="2000" dirty="0" err="1"/>
              <a:t>Mnih</a:t>
            </a:r>
            <a:r>
              <a:rPr lang="en-US" sz="2000" dirty="0"/>
              <a:t>, </a:t>
            </a:r>
            <a:r>
              <a:rPr lang="en-US" sz="2000" dirty="0" err="1"/>
              <a:t>Volodymyr</a:t>
            </a:r>
            <a:r>
              <a:rPr lang="en-US" sz="2000" dirty="0"/>
              <a:t>, et al. 2015.</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49250"/>
            <a:ext cx="8925560" cy="518795"/>
            <a:chOff x="-9" y="393"/>
            <a:chExt cx="14056" cy="817"/>
          </a:xfrm>
        </p:grpSpPr>
        <p:sp>
          <p:nvSpPr>
            <p:cNvPr id="3" name="矩形 2"/>
            <p:cNvSpPr/>
            <p:nvPr/>
          </p:nvSpPr>
          <p:spPr>
            <a:xfrm>
              <a:off x="8632" y="429"/>
              <a:ext cx="5415"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474"/>
              <a:ext cx="7878" cy="725"/>
            </a:xfrm>
            <a:prstGeom prst="rect">
              <a:avLst/>
            </a:prstGeom>
          </p:spPr>
          <p:txBody>
            <a:bodyPr wrap="square">
              <a:spAutoFit/>
            </a:bodyPr>
            <a:lstStyle/>
            <a:p>
              <a:pPr fontAlgn="auto">
                <a:lnSpc>
                  <a:spcPct val="100000"/>
                </a:lnSpc>
              </a:pPr>
              <a:r>
                <a:rPr lang="zh-CN" altLang="en-US" sz="2400" b="1" dirty="0">
                  <a:solidFill>
                    <a:srgbClr val="18478F"/>
                  </a:solidFill>
                  <a:latin typeface="Times New Roman" panose="02020603050405020304" charset="0"/>
                  <a:cs typeface="Times New Roman" panose="02020603050405020304" charset="0"/>
                  <a:sym typeface="+mn-ea"/>
                </a:rPr>
                <a:t>AlphaGO: Monte Carlo Tree Search</a:t>
              </a:r>
            </a:p>
          </p:txBody>
        </p:sp>
      </p:gr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57" y="2179955"/>
            <a:ext cx="8229600" cy="269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组合 18"/>
          <p:cNvGrpSpPr/>
          <p:nvPr/>
        </p:nvGrpSpPr>
        <p:grpSpPr>
          <a:xfrm>
            <a:off x="480060" y="1056640"/>
            <a:ext cx="7950742" cy="829945"/>
            <a:chOff x="652" y="2123"/>
            <a:chExt cx="12521" cy="1307"/>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23"/>
              <a:ext cx="12271" cy="1307"/>
            </a:xfrm>
            <a:prstGeom prst="rect">
              <a:avLst/>
            </a:prstGeom>
            <a:noFill/>
          </p:spPr>
          <p:txBody>
            <a:bodyPr wrap="square" rtlCol="0" anchor="t">
              <a:spAutoFit/>
            </a:bodyPr>
            <a:lstStyle/>
            <a:p>
              <a:pPr lvl="0"/>
              <a:r>
                <a:rPr lang="en-US" sz="2400" dirty="0">
                  <a:latin typeface="Times New Roman" panose="02020603050405020304" charset="0"/>
                  <a:cs typeface="Times New Roman" panose="02020603050405020304" charset="0"/>
                  <a:sym typeface="+mn-ea"/>
                </a:rPr>
                <a:t>MCTS: Model look ahead to reduce searching space by predicting opponent’s moves</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sp>
        <p:nvSpPr>
          <p:cNvPr id="11" name="矩形 10"/>
          <p:cNvSpPr/>
          <p:nvPr/>
        </p:nvSpPr>
        <p:spPr>
          <a:xfrm>
            <a:off x="480060" y="5308368"/>
            <a:ext cx="7772400" cy="706755"/>
          </a:xfrm>
          <a:prstGeom prst="rect">
            <a:avLst/>
          </a:prstGeom>
        </p:spPr>
        <p:txBody>
          <a:bodyPr wrap="square">
            <a:spAutoFit/>
          </a:bodyPr>
          <a:lstStyle/>
          <a:p>
            <a:r>
              <a:rPr lang="en-US" altLang="zh-CN" sz="2000" dirty="0"/>
              <a:t>Silver, David, et al. "Mastering the game of Go with deep neural networks and tree search." Nature 529.7587 (2016): 484-489.</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49250"/>
            <a:ext cx="8925560" cy="531495"/>
            <a:chOff x="-9" y="393"/>
            <a:chExt cx="14056" cy="837"/>
          </a:xfrm>
        </p:grpSpPr>
        <p:sp>
          <p:nvSpPr>
            <p:cNvPr id="3" name="矩形 2"/>
            <p:cNvSpPr/>
            <p:nvPr/>
          </p:nvSpPr>
          <p:spPr>
            <a:xfrm>
              <a:off x="8101" y="429"/>
              <a:ext cx="5946"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408"/>
              <a:ext cx="7346" cy="822"/>
            </a:xfrm>
            <a:prstGeom prst="rect">
              <a:avLst/>
            </a:prstGeom>
          </p:spPr>
          <p:txBody>
            <a:bodyPr wrap="square">
              <a:spAutoFit/>
            </a:bodyPr>
            <a:lstStyle/>
            <a:p>
              <a:pPr fontAlgn="auto">
                <a:lnSpc>
                  <a:spcPct val="100000"/>
                </a:lnSpc>
              </a:pPr>
              <a:r>
                <a:rPr lang="zh-CN" altLang="en-US" sz="2800" b="1" dirty="0">
                  <a:solidFill>
                    <a:srgbClr val="18478F"/>
                  </a:solidFill>
                  <a:latin typeface="Times New Roman" panose="02020603050405020304" charset="0"/>
                  <a:cs typeface="Times New Roman" panose="02020603050405020304" charset="0"/>
                  <a:sym typeface="+mn-ea"/>
                </a:rPr>
                <a:t>AlphaGO: Learning Pipeline</a:t>
              </a:r>
            </a:p>
          </p:txBody>
        </p:sp>
      </p:grpSp>
      <p:grpSp>
        <p:nvGrpSpPr>
          <p:cNvPr id="19" name="组合 18"/>
          <p:cNvGrpSpPr/>
          <p:nvPr/>
        </p:nvGrpSpPr>
        <p:grpSpPr>
          <a:xfrm>
            <a:off x="480060" y="1056640"/>
            <a:ext cx="7950742" cy="460375"/>
            <a:chOff x="652" y="2123"/>
            <a:chExt cx="12521" cy="725"/>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23"/>
              <a:ext cx="12271" cy="725"/>
            </a:xfrm>
            <a:prstGeom prst="rect">
              <a:avLst/>
            </a:prstGeom>
            <a:noFill/>
          </p:spPr>
          <p:txBody>
            <a:bodyPr wrap="square" rtlCol="0" anchor="t">
              <a:spAutoFit/>
            </a:bodyPr>
            <a:lstStyle/>
            <a:p>
              <a:pPr lvl="0"/>
              <a:r>
                <a:rPr lang="en-US" sz="2400" dirty="0">
                  <a:latin typeface="Times New Roman" panose="02020603050405020304" charset="0"/>
                  <a:cs typeface="Times New Roman" panose="02020603050405020304" charset="0"/>
                  <a:sym typeface="+mn-ea"/>
                </a:rPr>
                <a:t>Combine SL and RL to learn the search direction in MCTS</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pic>
        <p:nvPicPr>
          <p:cNvPr id="8" name="Picture 3"/>
          <p:cNvPicPr>
            <a:picLocks noChangeAspect="1"/>
          </p:cNvPicPr>
          <p:nvPr/>
        </p:nvPicPr>
        <p:blipFill>
          <a:blip r:embed="rId5"/>
          <a:stretch>
            <a:fillRect/>
          </a:stretch>
        </p:blipFill>
        <p:spPr>
          <a:xfrm>
            <a:off x="2131695" y="1637030"/>
            <a:ext cx="4607560" cy="2451100"/>
          </a:xfrm>
          <a:prstGeom prst="rect">
            <a:avLst/>
          </a:prstGeom>
        </p:spPr>
      </p:pic>
      <p:grpSp>
        <p:nvGrpSpPr>
          <p:cNvPr id="12" name="组合 11"/>
          <p:cNvGrpSpPr/>
          <p:nvPr/>
        </p:nvGrpSpPr>
        <p:grpSpPr>
          <a:xfrm>
            <a:off x="558800" y="4384040"/>
            <a:ext cx="7950742" cy="460375"/>
            <a:chOff x="652" y="2123"/>
            <a:chExt cx="12521" cy="725"/>
          </a:xfrm>
        </p:grpSpPr>
        <p:sp>
          <p:nvSpPr>
            <p:cNvPr id="13" name="椭圆 12"/>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902" y="2123"/>
              <a:ext cx="12271" cy="725"/>
            </a:xfrm>
            <a:prstGeom prst="rect">
              <a:avLst/>
            </a:prstGeom>
            <a:noFill/>
          </p:spPr>
          <p:txBody>
            <a:bodyPr wrap="square" rtlCol="0" anchor="t">
              <a:spAutoFit/>
            </a:bodyPr>
            <a:lstStyle/>
            <a:p>
              <a:pPr marL="0" lvl="1"/>
              <a:r>
                <a:rPr lang="en-US" sz="2400" dirty="0">
                  <a:latin typeface="Times New Roman" panose="02020603050405020304" charset="0"/>
                  <a:cs typeface="Times New Roman" panose="02020603050405020304" charset="0"/>
                  <a:sym typeface="+mn-ea"/>
                </a:rPr>
                <a:t>SL policy Network  </a:t>
              </a:r>
              <a:r>
                <a:rPr lang="en-US" sz="2000" dirty="0">
                  <a:solidFill>
                    <a:schemeClr val="accent1">
                      <a:lumMod val="75000"/>
                    </a:schemeClr>
                  </a:solidFill>
                  <a:sym typeface="+mn-ea"/>
                </a:rPr>
                <a:t>Prior search probability or potential</a:t>
              </a:r>
              <a:endParaRPr lang="en-US" altLang="en-US" sz="2000" dirty="0">
                <a:solidFill>
                  <a:schemeClr val="accent1">
                    <a:lumMod val="75000"/>
                  </a:schemeClr>
                </a:solidFill>
                <a:latin typeface="Times New Roman" panose="02020603050405020304" charset="0"/>
                <a:ea typeface="宋体" panose="02010600030101010101" pitchFamily="2" charset="-122"/>
                <a:cs typeface="Times New Roman" panose="02020603050405020304" charset="0"/>
                <a:sym typeface="+mn-ea"/>
              </a:endParaRPr>
            </a:p>
          </p:txBody>
        </p:sp>
      </p:grpSp>
      <p:grpSp>
        <p:nvGrpSpPr>
          <p:cNvPr id="15" name="组合 14"/>
          <p:cNvGrpSpPr/>
          <p:nvPr/>
        </p:nvGrpSpPr>
        <p:grpSpPr>
          <a:xfrm>
            <a:off x="559977" y="4844415"/>
            <a:ext cx="7950200" cy="460375"/>
            <a:chOff x="652" y="2123"/>
            <a:chExt cx="12521" cy="725"/>
          </a:xfrm>
        </p:grpSpPr>
        <p:sp>
          <p:nvSpPr>
            <p:cNvPr id="16" name="椭圆 15"/>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902" y="2123"/>
              <a:ext cx="12271" cy="725"/>
            </a:xfrm>
            <a:prstGeom prst="rect">
              <a:avLst/>
            </a:prstGeom>
            <a:noFill/>
          </p:spPr>
          <p:txBody>
            <a:bodyPr wrap="square" rtlCol="0" anchor="t">
              <a:spAutoFit/>
            </a:bodyPr>
            <a:lstStyle/>
            <a:p>
              <a:pPr marL="0" lvl="1"/>
              <a:r>
                <a:rPr lang="en-US" sz="2400" dirty="0">
                  <a:latin typeface="Times New Roman" panose="02020603050405020304" charset="0"/>
                  <a:cs typeface="Times New Roman" panose="02020603050405020304" charset="0"/>
                  <a:sym typeface="+mn-ea"/>
                </a:rPr>
                <a:t>Rollout  </a:t>
              </a:r>
              <a:r>
                <a:rPr lang="en-US" sz="2000" dirty="0">
                  <a:solidFill>
                    <a:schemeClr val="accent1">
                      <a:lumMod val="75000"/>
                    </a:schemeClr>
                  </a:solidFill>
                  <a:sym typeface="+mn-ea"/>
                </a:rPr>
                <a:t>Combine with MCTS for quick simulation on leaf node </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grpSp>
        <p:nvGrpSpPr>
          <p:cNvPr id="18" name="组合 17"/>
          <p:cNvGrpSpPr/>
          <p:nvPr/>
        </p:nvGrpSpPr>
        <p:grpSpPr>
          <a:xfrm>
            <a:off x="560612" y="5304790"/>
            <a:ext cx="7950200" cy="460375"/>
            <a:chOff x="652" y="2123"/>
            <a:chExt cx="12521" cy="725"/>
          </a:xfrm>
        </p:grpSpPr>
        <p:sp>
          <p:nvSpPr>
            <p:cNvPr id="22" name="椭圆 21"/>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文本框 22"/>
            <p:cNvSpPr txBox="1"/>
            <p:nvPr/>
          </p:nvSpPr>
          <p:spPr>
            <a:xfrm>
              <a:off x="902" y="2123"/>
              <a:ext cx="12271" cy="725"/>
            </a:xfrm>
            <a:prstGeom prst="rect">
              <a:avLst/>
            </a:prstGeom>
            <a:noFill/>
          </p:spPr>
          <p:txBody>
            <a:bodyPr wrap="square" rtlCol="0" anchor="t">
              <a:spAutoFit/>
            </a:bodyPr>
            <a:lstStyle/>
            <a:p>
              <a:pPr marL="0" lvl="1"/>
              <a:r>
                <a:rPr lang="en-US" sz="2400" dirty="0">
                  <a:latin typeface="Times New Roman" panose="02020603050405020304" charset="0"/>
                  <a:cs typeface="Times New Roman" panose="02020603050405020304" charset="0"/>
                  <a:sym typeface="+mn-ea"/>
                </a:rPr>
                <a:t>Value Network  </a:t>
              </a:r>
              <a:r>
                <a:rPr lang="en-US" sz="2000" dirty="0">
                  <a:solidFill>
                    <a:schemeClr val="accent1">
                      <a:lumMod val="75000"/>
                    </a:schemeClr>
                  </a:solidFill>
                  <a:sym typeface="+mn-ea"/>
                </a:rPr>
                <a:t>Build the Global feeling on the leaf node situation</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49250"/>
            <a:ext cx="8925560" cy="518795"/>
            <a:chOff x="-9" y="393"/>
            <a:chExt cx="14056" cy="817"/>
          </a:xfrm>
        </p:grpSpPr>
        <p:sp>
          <p:nvSpPr>
            <p:cNvPr id="3" name="矩形 2"/>
            <p:cNvSpPr/>
            <p:nvPr/>
          </p:nvSpPr>
          <p:spPr>
            <a:xfrm>
              <a:off x="9251" y="429"/>
              <a:ext cx="4796"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474"/>
              <a:ext cx="8498" cy="725"/>
            </a:xfrm>
            <a:prstGeom prst="rect">
              <a:avLst/>
            </a:prstGeom>
          </p:spPr>
          <p:txBody>
            <a:bodyPr wrap="square">
              <a:spAutoFit/>
            </a:bodyPr>
            <a:lstStyle/>
            <a:p>
              <a:pPr fontAlgn="auto">
                <a:lnSpc>
                  <a:spcPct val="100000"/>
                </a:lnSpc>
              </a:pPr>
              <a:r>
                <a:rPr lang="zh-CN" altLang="en-US" sz="2400" b="1" dirty="0">
                  <a:solidFill>
                    <a:srgbClr val="18478F"/>
                  </a:solidFill>
                  <a:latin typeface="Times New Roman" panose="02020603050405020304" charset="0"/>
                  <a:cs typeface="Times New Roman" panose="02020603050405020304" charset="0"/>
                  <a:sym typeface="+mn-ea"/>
                </a:rPr>
                <a:t>Learning to Prune：SL Policy Network</a:t>
              </a:r>
            </a:p>
          </p:txBody>
        </p:sp>
      </p:grpSp>
      <p:pic>
        <p:nvPicPr>
          <p:cNvPr id="11" name="Picture 4"/>
          <p:cNvPicPr>
            <a:picLocks noChangeAspect="1"/>
          </p:cNvPicPr>
          <p:nvPr/>
        </p:nvPicPr>
        <p:blipFill>
          <a:blip r:embed="rId5"/>
          <a:stretch>
            <a:fillRect/>
          </a:stretch>
        </p:blipFill>
        <p:spPr>
          <a:xfrm>
            <a:off x="346075" y="1363345"/>
            <a:ext cx="2493645" cy="4551680"/>
          </a:xfrm>
          <a:prstGeom prst="rect">
            <a:avLst/>
          </a:prstGeom>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595" y="2962275"/>
            <a:ext cx="5684520" cy="3142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3613150" y="1269365"/>
            <a:ext cx="4270375" cy="156845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latin typeface="Times New Roman" panose="02020603050405020304" charset="0"/>
                <a:cs typeface="Times New Roman" panose="02020603050405020304" charset="0"/>
              </a:rPr>
              <a:t>13-layer CNN</a:t>
            </a:r>
          </a:p>
          <a:p>
            <a:pPr marL="342900" indent="-342900">
              <a:buFont typeface="Arial" panose="020B0604020202020204" pitchFamily="34" charset="0"/>
              <a:buChar char="•"/>
            </a:pPr>
            <a:r>
              <a:rPr lang="en-US" altLang="zh-CN" sz="2400">
                <a:latin typeface="Times New Roman" panose="02020603050405020304" charset="0"/>
                <a:cs typeface="Times New Roman" panose="02020603050405020304" charset="0"/>
              </a:rPr>
              <a:t>Input board position s</a:t>
            </a:r>
          </a:p>
          <a:p>
            <a:pPr marL="342900" indent="-342900">
              <a:buFont typeface="Arial" panose="020B0604020202020204" pitchFamily="34" charset="0"/>
              <a:buChar char="•"/>
            </a:pPr>
            <a:r>
              <a:rPr lang="en-US" altLang="zh-CN" sz="2400">
                <a:latin typeface="Times New Roman" panose="02020603050405020304" charset="0"/>
                <a:cs typeface="Times New Roman" panose="02020603050405020304" charset="0"/>
              </a:rPr>
              <a:t>Output: P</a:t>
            </a:r>
            <a:r>
              <a:rPr lang="en-US" altLang="zh-CN" sz="2400" baseline="-25000">
                <a:latin typeface="Times New Roman" panose="02020603050405020304" charset="0"/>
                <a:cs typeface="Times New Roman" panose="02020603050405020304" charset="0"/>
              </a:rPr>
              <a:t>σ</a:t>
            </a:r>
            <a:r>
              <a:rPr lang="en-US" altLang="zh-CN" sz="2400">
                <a:latin typeface="Times New Roman" panose="02020603050405020304" charset="0"/>
                <a:cs typeface="Times New Roman" panose="02020603050405020304" charset="0"/>
              </a:rPr>
              <a:t>(a|s), where a is the next move</a:t>
            </a:r>
            <a:endParaRPr lang="zh-CN" altLang="en-US" sz="2400">
              <a:latin typeface="Times New Roman" panose="02020603050405020304" charset="0"/>
              <a:cs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44805"/>
            <a:ext cx="8925560" cy="523240"/>
            <a:chOff x="-9" y="386"/>
            <a:chExt cx="14056" cy="824"/>
          </a:xfrm>
        </p:grpSpPr>
        <p:sp>
          <p:nvSpPr>
            <p:cNvPr id="3" name="矩形 2"/>
            <p:cNvSpPr/>
            <p:nvPr/>
          </p:nvSpPr>
          <p:spPr>
            <a:xfrm>
              <a:off x="8429" y="429"/>
              <a:ext cx="561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386"/>
              <a:ext cx="7675" cy="822"/>
            </a:xfrm>
            <a:prstGeom prst="rect">
              <a:avLst/>
            </a:prstGeom>
          </p:spPr>
          <p:txBody>
            <a:bodyPr wrap="square">
              <a:spAutoFit/>
            </a:bodyPr>
            <a:lstStyle/>
            <a:p>
              <a:pPr fontAlgn="auto">
                <a:lnSpc>
                  <a:spcPct val="100000"/>
                </a:lnSpc>
              </a:pPr>
              <a:r>
                <a:rPr lang="zh-CN" altLang="en-US" sz="2800" b="1" dirty="0">
                  <a:solidFill>
                    <a:srgbClr val="18478F"/>
                  </a:solidFill>
                  <a:latin typeface="+mn-ea"/>
                  <a:cs typeface="+mn-ea"/>
                  <a:sym typeface="+mn-ea"/>
                </a:rPr>
                <a:t>基于策略函数的深度强化学习</a:t>
              </a:r>
            </a:p>
          </p:txBody>
        </p:sp>
      </p:grpSp>
      <p:grpSp>
        <p:nvGrpSpPr>
          <p:cNvPr id="19" name="组合 18"/>
          <p:cNvGrpSpPr/>
          <p:nvPr/>
        </p:nvGrpSpPr>
        <p:grpSpPr>
          <a:xfrm>
            <a:off x="480060" y="1070610"/>
            <a:ext cx="7950742" cy="953135"/>
            <a:chOff x="652" y="2101"/>
            <a:chExt cx="12521" cy="1501"/>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21" name="文本框 20"/>
                <p:cNvSpPr txBox="1"/>
                <p:nvPr/>
              </p:nvSpPr>
              <p:spPr>
                <a:xfrm>
                  <a:off x="902" y="2101"/>
                  <a:ext cx="12271" cy="1501"/>
                </a:xfrm>
                <a:prstGeom prst="rect">
                  <a:avLst/>
                </a:prstGeom>
                <a:noFill/>
              </p:spPr>
              <p:txBody>
                <a:bodyPr wrap="square" rtlCol="0" anchor="t">
                  <a:spAutoFit/>
                </a:bodyPr>
                <a:lstStyle/>
                <a:p>
                  <a:pPr lvl="0"/>
                  <a:r>
                    <a:rPr lang="zh-CN" altLang="en-US" sz="2400" dirty="0">
                      <a:latin typeface="Times New Roman" panose="02020603050405020304" charset="0"/>
                      <a:cs typeface="Times New Roman" panose="02020603050405020304" charset="0"/>
                      <a:sym typeface="+mn-ea"/>
                    </a:rPr>
                    <a:t>可以直接用深度神经网络来表示一个参数化的从状态空间到动作空间的映射函数：</a:t>
                  </a:r>
                  <a14:m>
                    <m:oMath xmlns:m="http://schemas.openxmlformats.org/officeDocument/2006/math">
                      <m:r>
                        <a:rPr lang="en-US" altLang="zh-CN" sz="2400" i="1" dirty="0">
                          <a:latin typeface="Cambria Math" panose="02040503050406030204" charset="0"/>
                          <a:cs typeface="Cambria Math" panose="02040503050406030204" charset="0"/>
                          <a:sym typeface="+mn-ea"/>
                        </a:rPr>
                        <m:t>𝑎</m:t>
                      </m:r>
                    </m:oMath>
                  </a14:m>
                  <a:r>
                    <a:rPr lang="en-US" altLang="zh-CN" sz="3200" dirty="0">
                      <a:solidFill>
                        <a:srgbClr val="2A4A75"/>
                      </a:solidFill>
                      <a:latin typeface="华文楷体" panose="02010600040101010101" pitchFamily="2" charset="-122"/>
                      <a:ea typeface="华文楷体" panose="02010600040101010101" pitchFamily="2" charset="-122"/>
                      <a:cs typeface="Arial" panose="020B0604020202020204" pitchFamily="34" charset="0"/>
                      <a:sym typeface="+mn-ea"/>
                    </a:rPr>
                    <a:t> = </a:t>
                  </a:r>
                  <a14:m>
                    <m:oMath xmlns:m="http://schemas.openxmlformats.org/officeDocument/2006/math">
                      <m:r>
                        <a:rPr lang="en-US" altLang="zh-CN" sz="3200" i="1" dirty="0">
                          <a:latin typeface="Cambria Math" panose="02040503050406030204" charset="0"/>
                          <a:ea typeface="宋体" panose="02010600030101010101" pitchFamily="2" charset="-122"/>
                          <a:cs typeface="Cambria Math" panose="02040503050406030204" charset="0"/>
                          <a:sym typeface="+mn-ea"/>
                        </a:rPr>
                        <m:t>𝜋</m:t>
                      </m:r>
                      <m:r>
                        <a:rPr lang="en-US" altLang="zh-CN" sz="3200" i="1" baseline="-25000" dirty="0">
                          <a:latin typeface="Cambria Math" panose="02040503050406030204" charset="0"/>
                          <a:ea typeface="宋体" panose="02010600030101010101" pitchFamily="2" charset="-122"/>
                          <a:cs typeface="Cambria Math" panose="02040503050406030204" charset="0"/>
                          <a:sym typeface="+mn-ea"/>
                        </a:rPr>
                        <m:t>𝜃</m:t>
                      </m:r>
                      <m:r>
                        <a:rPr lang="en-US" altLang="zh-CN" sz="3200" i="1" dirty="0">
                          <a:latin typeface="Cambria Math" panose="02040503050406030204" charset="0"/>
                          <a:ea typeface="宋体" panose="02010600030101010101" pitchFamily="2" charset="-122"/>
                          <a:cs typeface="Cambria Math" panose="02040503050406030204" charset="0"/>
                          <a:sym typeface="+mn-ea"/>
                        </a:rPr>
                        <m:t>(</m:t>
                      </m:r>
                      <m:r>
                        <a:rPr lang="en-US" altLang="zh-CN" sz="3200" i="1" dirty="0">
                          <a:latin typeface="Cambria Math" panose="02040503050406030204" charset="0"/>
                          <a:ea typeface="宋体" panose="02010600030101010101" pitchFamily="2" charset="-122"/>
                          <a:cs typeface="Cambria Math" panose="02040503050406030204" charset="0"/>
                          <a:sym typeface="+mn-ea"/>
                        </a:rPr>
                        <m:t>𝑠</m:t>
                      </m:r>
                      <m:r>
                        <a:rPr lang="en-US" altLang="zh-CN" sz="3200" i="1" dirty="0">
                          <a:latin typeface="Cambria Math" panose="02040503050406030204" charset="0"/>
                          <a:ea typeface="宋体" panose="02010600030101010101" pitchFamily="2" charset="-122"/>
                          <a:cs typeface="Cambria Math" panose="02040503050406030204" charset="0"/>
                          <a:sym typeface="+mn-ea"/>
                        </a:rPr>
                        <m:t>)</m:t>
                      </m:r>
                    </m:oMath>
                  </a14:m>
                  <a:r>
                    <a:rPr lang="zh-CN" altLang="en-US" sz="3200" dirty="0">
                      <a:solidFill>
                        <a:srgbClr val="2A4A75"/>
                      </a:solidFill>
                      <a:latin typeface="华文楷体" panose="02010600040101010101" pitchFamily="2" charset="-122"/>
                      <a:ea typeface="华文楷体" panose="02010600040101010101" pitchFamily="2" charset="-122"/>
                      <a:cs typeface="Arial" panose="020B0604020202020204" pitchFamily="34" charset="0"/>
                      <a:sym typeface="+mn-ea"/>
                    </a:rPr>
                    <a:t>。</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902" y="2101"/>
                  <a:ext cx="12271" cy="1501"/>
                </a:xfrm>
                <a:prstGeom prst="rect">
                  <a:avLst/>
                </a:prstGeom>
                <a:blipFill rotWithShape="1">
                  <a:blip r:embed="rId5"/>
                </a:blipFill>
              </p:spPr>
              <p:txBody>
                <a:bodyPr/>
                <a:lstStyle/>
                <a:p>
                  <a:r>
                    <a:rPr lang="zh-CN" altLang="en-US">
                      <a:noFill/>
                    </a:rPr>
                    <a:t> </a:t>
                  </a:r>
                </a:p>
              </p:txBody>
            </p:sp>
          </mc:Fallback>
        </mc:AlternateContent>
      </p:grpSp>
      <p:grpSp>
        <p:nvGrpSpPr>
          <p:cNvPr id="8" name="组合 7"/>
          <p:cNvGrpSpPr/>
          <p:nvPr/>
        </p:nvGrpSpPr>
        <p:grpSpPr>
          <a:xfrm>
            <a:off x="479425" y="2236470"/>
            <a:ext cx="7950742" cy="829945"/>
            <a:chOff x="652" y="2101"/>
            <a:chExt cx="12521" cy="1307"/>
          </a:xfrm>
        </p:grpSpPr>
        <p:sp>
          <p:nvSpPr>
            <p:cNvPr id="9" name="椭圆 8"/>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902" y="2101"/>
              <a:ext cx="12271" cy="1307"/>
            </a:xfrm>
            <a:prstGeom prst="rect">
              <a:avLst/>
            </a:prstGeom>
            <a:noFill/>
          </p:spPr>
          <p:txBody>
            <a:bodyPr wrap="square" rtlCol="0" anchor="t">
              <a:spAutoFit/>
            </a:bodyPr>
            <a:lstStyle/>
            <a:p>
              <a:pPr lvl="0"/>
              <a:r>
                <a:rPr lang="zh-CN" altLang="en-US" sz="2400" dirty="0">
                  <a:sym typeface="+mn-ea"/>
                </a:rPr>
                <a:t>最优的策略是使得在每个状态的总回报最大的策略，因此策略搜索的目标函数为</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pic>
        <p:nvPicPr>
          <p:cNvPr id="11" name="图片 10"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945" y="3251200"/>
            <a:ext cx="6781800" cy="93575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策略梯度</a:t>
              </a:r>
            </a:p>
          </p:txBody>
        </p:sp>
      </p:grpSp>
      <p:sp>
        <p:nvSpPr>
          <p:cNvPr id="9" name="文本框 8"/>
          <p:cNvSpPr txBox="1"/>
          <p:nvPr/>
        </p:nvSpPr>
        <p:spPr>
          <a:xfrm>
            <a:off x="2730500" y="471805"/>
            <a:ext cx="1725930" cy="368300"/>
          </a:xfrm>
          <a:prstGeom prst="rect">
            <a:avLst/>
          </a:prstGeom>
          <a:noFill/>
        </p:spPr>
        <p:txBody>
          <a:bodyPr wrap="none" rtlCol="0" anchor="t">
            <a:spAutoFit/>
          </a:bodyPr>
          <a:lstStyle/>
          <a:p>
            <a:pPr algn="l"/>
            <a:r>
              <a:rPr lang="en-US" altLang="zh-CN" b="1" dirty="0">
                <a:solidFill>
                  <a:schemeClr val="bg1">
                    <a:lumMod val="95000"/>
                  </a:schemeClr>
                </a:solidFill>
                <a:latin typeface="Times New Roman" panose="02020603050405020304" charset="0"/>
                <a:cs typeface="Times New Roman" panose="02020603050405020304" charset="0"/>
                <a:sym typeface="+mn-ea"/>
              </a:rPr>
              <a:t>Policy Gradient</a:t>
            </a:r>
          </a:p>
        </p:txBody>
      </p:sp>
      <p:grpSp>
        <p:nvGrpSpPr>
          <p:cNvPr id="19" name="组合 18"/>
          <p:cNvGrpSpPr/>
          <p:nvPr/>
        </p:nvGrpSpPr>
        <p:grpSpPr>
          <a:xfrm>
            <a:off x="480060" y="1070610"/>
            <a:ext cx="7950742" cy="460375"/>
            <a:chOff x="652" y="2101"/>
            <a:chExt cx="12521" cy="725"/>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271" cy="725"/>
            </a:xfrm>
            <a:prstGeom prst="rect">
              <a:avLst/>
            </a:prstGeom>
            <a:noFill/>
          </p:spPr>
          <p:txBody>
            <a:bodyPr wrap="square" rtlCol="0" anchor="t">
              <a:spAutoFit/>
            </a:bodyPr>
            <a:lstStyle/>
            <a:p>
              <a:pPr lvl="0"/>
              <a:r>
                <a:rPr lang="zh-CN" altLang="en-US" sz="2400" dirty="0">
                  <a:sym typeface="+mn-ea"/>
                </a:rPr>
                <a:t>策略搜索是通过寻找参数</a:t>
              </a:r>
              <a:r>
                <a:rPr lang="en-US" altLang="zh-CN" sz="2400" dirty="0">
                  <a:sym typeface="+mn-ea"/>
                </a:rPr>
                <a:t>θ</a:t>
              </a:r>
              <a:r>
                <a:rPr lang="zh-CN" altLang="en-US" sz="2400" dirty="0">
                  <a:sym typeface="+mn-ea"/>
                </a:rPr>
                <a:t>使得目标函数</a:t>
              </a:r>
              <a:r>
                <a:rPr lang="en-US" altLang="zh-CN" sz="2400" dirty="0">
                  <a:sym typeface="+mn-ea"/>
                </a:rPr>
                <a:t>J(θ)</a:t>
              </a:r>
              <a:r>
                <a:rPr lang="zh-CN" altLang="en-US" sz="2400" dirty="0">
                  <a:sym typeface="+mn-ea"/>
                </a:rPr>
                <a:t>最大。</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grpSp>
        <p:nvGrpSpPr>
          <p:cNvPr id="10" name="组合 9"/>
          <p:cNvGrpSpPr/>
          <p:nvPr/>
        </p:nvGrpSpPr>
        <p:grpSpPr>
          <a:xfrm>
            <a:off x="480060" y="1804035"/>
            <a:ext cx="7950742" cy="460375"/>
            <a:chOff x="652" y="2101"/>
            <a:chExt cx="12521" cy="725"/>
          </a:xfrm>
        </p:grpSpPr>
        <p:sp>
          <p:nvSpPr>
            <p:cNvPr id="11" name="椭圆 10"/>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902" y="2101"/>
              <a:ext cx="12271" cy="725"/>
            </a:xfrm>
            <a:prstGeom prst="rect">
              <a:avLst/>
            </a:prstGeom>
            <a:noFill/>
          </p:spPr>
          <p:txBody>
            <a:bodyPr wrap="square" rtlCol="0" anchor="t">
              <a:spAutoFit/>
            </a:bodyPr>
            <a:lstStyle/>
            <a:p>
              <a:pPr lvl="0"/>
              <a:r>
                <a:rPr lang="zh-CN" altLang="en-US" sz="2400" dirty="0">
                  <a:sym typeface="+mn-ea"/>
                </a:rPr>
                <a:t>梯度上升：</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grpSp>
        <p:nvGrpSpPr>
          <p:cNvPr id="13" name="组合 12"/>
          <p:cNvGrpSpPr/>
          <p:nvPr/>
        </p:nvGrpSpPr>
        <p:grpSpPr>
          <a:xfrm>
            <a:off x="1747520" y="1743075"/>
            <a:ext cx="5736590" cy="4112895"/>
            <a:chOff x="2752" y="3339"/>
            <a:chExt cx="9034" cy="6477"/>
          </a:xfrm>
        </p:grpSpPr>
        <p:pic>
          <p:nvPicPr>
            <p:cNvPr id="14" name="图片 1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2" y="4887"/>
              <a:ext cx="8123" cy="4929"/>
            </a:xfrm>
            <a:prstGeom prst="rect">
              <a:avLst/>
            </a:prstGeom>
          </p:spPr>
        </p:pic>
        <p:sp>
          <p:nvSpPr>
            <p:cNvPr id="15" name="矩形 14"/>
            <p:cNvSpPr/>
            <p:nvPr/>
          </p:nvSpPr>
          <p:spPr>
            <a:xfrm>
              <a:off x="9171" y="3650"/>
              <a:ext cx="1745" cy="727"/>
            </a:xfrm>
            <a:prstGeom prst="rect">
              <a:avLst/>
            </a:prstGeom>
            <a:ln>
              <a:solidFill>
                <a:srgbClr val="FF0000"/>
              </a:solidFill>
            </a:ln>
          </p:spPr>
          <p:txBody>
            <a:bodyPr wrap="none">
              <a:spAutoFit/>
            </a:bodyPr>
            <a:lstStyle/>
            <a:p>
              <a:r>
                <a:rPr lang="zh-CN" altLang="en-US" sz="2400">
                  <a:solidFill>
                    <a:srgbClr val="FF0000"/>
                  </a:solidFill>
                </a:rPr>
                <a:t>总回报</a:t>
              </a:r>
            </a:p>
          </p:txBody>
        </p:sp>
        <p:cxnSp>
          <p:nvCxnSpPr>
            <p:cNvPr id="16" name="直接连接符 15"/>
            <p:cNvCxnSpPr/>
            <p:nvPr/>
          </p:nvCxnSpPr>
          <p:spPr>
            <a:xfrm flipV="1">
              <a:off x="7288" y="4377"/>
              <a:ext cx="1883" cy="9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738" y="3339"/>
              <a:ext cx="2230" cy="727"/>
            </a:xfrm>
            <a:prstGeom prst="rect">
              <a:avLst/>
            </a:prstGeom>
            <a:ln>
              <a:solidFill>
                <a:srgbClr val="FF0000"/>
              </a:solidFill>
            </a:ln>
          </p:spPr>
          <p:txBody>
            <a:bodyPr wrap="none">
              <a:spAutoFit/>
            </a:bodyPr>
            <a:lstStyle/>
            <a:p>
              <a:r>
                <a:rPr lang="zh-CN" altLang="en-US" sz="2400" dirty="0">
                  <a:solidFill>
                    <a:srgbClr val="FF0000"/>
                  </a:solidFill>
                </a:rPr>
                <a:t>轨迹概率</a:t>
              </a:r>
            </a:p>
          </p:txBody>
        </p:sp>
        <p:cxnSp>
          <p:nvCxnSpPr>
            <p:cNvPr id="18" name="直接连接符 17"/>
            <p:cNvCxnSpPr/>
            <p:nvPr/>
          </p:nvCxnSpPr>
          <p:spPr>
            <a:xfrm flipV="1">
              <a:off x="5961" y="4080"/>
              <a:ext cx="1057" cy="11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0200" y="5037"/>
              <a:ext cx="1586" cy="727"/>
            </a:xfrm>
            <a:prstGeom prst="rect">
              <a:avLst/>
            </a:prstGeom>
          </p:spPr>
          <p:txBody>
            <a:bodyPr wrap="none">
              <a:spAutoFit/>
            </a:bodyPr>
            <a:lstStyle/>
            <a:p>
              <a:r>
                <a:rPr lang="zh-CN" altLang="en-US" sz="2400" dirty="0">
                  <a:solidFill>
                    <a:srgbClr val="FF0000"/>
                  </a:solidFill>
                </a:rPr>
                <a:t>τ</a:t>
              </a:r>
              <a:r>
                <a:rPr lang="en-US" altLang="zh-CN" sz="2400" dirty="0">
                  <a:solidFill>
                    <a:srgbClr val="FF0000"/>
                  </a:solidFill>
                </a:rPr>
                <a:t>:</a:t>
              </a:r>
              <a:r>
                <a:rPr lang="zh-CN" altLang="en-US" sz="2400" dirty="0">
                  <a:solidFill>
                    <a:srgbClr val="FF0000"/>
                  </a:solidFill>
                </a:rPr>
                <a:t>轨迹</a:t>
              </a:r>
            </a:p>
          </p:txBody>
        </p:sp>
        <p:cxnSp>
          <p:nvCxnSpPr>
            <p:cNvPr id="23" name="直接连接符 22"/>
            <p:cNvCxnSpPr/>
            <p:nvPr/>
          </p:nvCxnSpPr>
          <p:spPr>
            <a:xfrm>
              <a:off x="8147" y="5400"/>
              <a:ext cx="20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一个例子</a:t>
              </a:r>
            </a:p>
          </p:txBody>
        </p:sp>
      </p:grpSp>
      <p:pic>
        <p:nvPicPr>
          <p:cNvPr id="9" name="图片 8">
            <a:extLst>
              <a:ext uri="{FF2B5EF4-FFF2-40B4-BE49-F238E27FC236}">
                <a16:creationId xmlns:a16="http://schemas.microsoft.com/office/drawing/2014/main" id="{23810BE2-53E1-45DD-AA98-74FA724C8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6578" y="1504950"/>
            <a:ext cx="6750844" cy="3848100"/>
          </a:xfrm>
          <a:prstGeom prst="rect">
            <a:avLst/>
          </a:prstGeom>
        </p:spPr>
      </p:pic>
    </p:spTree>
    <p:extLst>
      <p:ext uri="{BB962C8B-B14F-4D97-AF65-F5344CB8AC3E}">
        <p14:creationId xmlns:p14="http://schemas.microsoft.com/office/powerpoint/2010/main" val="281098527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5120" y="429"/>
              <a:ext cx="8927"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4367"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进一步分解</a:t>
              </a:r>
            </a:p>
          </p:txBody>
        </p:sp>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005" y="2191385"/>
            <a:ext cx="6970395" cy="2475865"/>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200785" y="4780346"/>
                <a:ext cx="6172200" cy="499624"/>
              </a:xfrm>
              <a:prstGeom prst="rect">
                <a:avLst/>
              </a:prstGeom>
            </p:spPr>
            <p:txBody>
              <a:bodyPr wrap="square">
                <a:spAutoFit/>
              </a:bodyPr>
              <a:lstStyle/>
              <a:p>
                <a14:m>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num>
                      <m:den>
                        <m:r>
                          <a:rPr lang="zh-CN" altLang="en-US" i="1" smtClean="0">
                            <a:solidFill>
                              <a:srgbClr val="C00000"/>
                            </a:solidFill>
                            <a:latin typeface="Cambria Math" panose="02040503050406030204" pitchFamily="18" charset="0"/>
                          </a:rPr>
                          <m:t>𝜕𝜃</m:t>
                        </m:r>
                      </m:den>
                    </m:f>
                    <m:r>
                      <m:rPr>
                        <m:nor/>
                      </m:rPr>
                      <a:rPr lang="zh-CN" altLang="en-US" dirty="0">
                        <a:solidFill>
                          <a:srgbClr val="C00000"/>
                        </a:solidFill>
                      </a:rPr>
                      <m:t>logp</m:t>
                    </m:r>
                    <m:r>
                      <m:rPr>
                        <m:nor/>
                      </m:rPr>
                      <a:rPr lang="zh-CN" altLang="en-US" baseline="-25000" dirty="0">
                        <a:solidFill>
                          <a:srgbClr val="C00000"/>
                        </a:solidFill>
                      </a:rPr>
                      <m:t>θ</m:t>
                    </m:r>
                    <m:r>
                      <m:rPr>
                        <m:nor/>
                      </m:rPr>
                      <a:rPr lang="zh-CN" altLang="en-US" dirty="0">
                        <a:solidFill>
                          <a:srgbClr val="C00000"/>
                        </a:solidFill>
                      </a:rPr>
                      <m:t>(</m:t>
                    </m:r>
                    <m:r>
                      <m:rPr>
                        <m:nor/>
                      </m:rPr>
                      <a:rPr lang="zh-CN" altLang="en-US" dirty="0">
                        <a:solidFill>
                          <a:srgbClr val="C00000"/>
                        </a:solidFill>
                      </a:rPr>
                      <m:t>τ</m:t>
                    </m:r>
                    <m:r>
                      <m:rPr>
                        <m:nor/>
                      </m:rPr>
                      <a:rPr lang="zh-CN" altLang="en-US" dirty="0">
                        <a:solidFill>
                          <a:srgbClr val="C00000"/>
                        </a:solidFill>
                      </a:rPr>
                      <m:t>)</m:t>
                    </m:r>
                    <m:r>
                      <m:rPr>
                        <m:nor/>
                      </m:rPr>
                      <a:rPr lang="en-US" altLang="zh-CN" dirty="0">
                        <a:solidFill>
                          <a:srgbClr val="C00000"/>
                        </a:solidFill>
                      </a:rPr>
                      <m:t>/</m:t>
                    </m:r>
                  </m:oMath>
                </a14:m>
                <a:r>
                  <a:rPr lang="zh-CN" altLang="en-US" dirty="0">
                    <a:solidFill>
                      <a:srgbClr val="C00000"/>
                    </a:solidFill>
                  </a:rPr>
                  <a:t>是和状态转移概率无关，只和策略函数相关。</a:t>
                </a:r>
              </a:p>
            </p:txBody>
          </p:sp>
        </mc:Choice>
        <mc:Fallback xmlns="">
          <p:sp>
            <p:nvSpPr>
              <p:cNvPr id="9" name="矩形 8"/>
              <p:cNvSpPr>
                <a:spLocks noRot="1" noChangeAspect="1" noMove="1" noResize="1" noEditPoints="1" noAdjustHandles="1" noChangeArrowheads="1" noChangeShapeType="1" noTextEdit="1"/>
              </p:cNvSpPr>
              <p:nvPr/>
            </p:nvSpPr>
            <p:spPr>
              <a:xfrm>
                <a:off x="1200785" y="4780346"/>
                <a:ext cx="6172200" cy="499624"/>
              </a:xfrm>
              <a:prstGeom prst="rect">
                <a:avLst/>
              </a:prstGeom>
              <a:blipFill>
                <a:blip r:embed="rId6"/>
                <a:stretch>
                  <a:fillRect b="-2439"/>
                </a:stretch>
              </a:blipFill>
            </p:spPr>
            <p:txBody>
              <a:bodyPr/>
              <a:lstStyle/>
              <a:p>
                <a:r>
                  <a:rPr lang="zh-CN" altLang="en-US">
                    <a:noFill/>
                  </a:rPr>
                  <a:t> </a:t>
                </a:r>
              </a:p>
            </p:txBody>
          </p:sp>
        </mc:Fallback>
      </mc:AlternateContent>
      <p:grpSp>
        <p:nvGrpSpPr>
          <p:cNvPr id="19" name="组合 18"/>
          <p:cNvGrpSpPr/>
          <p:nvPr/>
        </p:nvGrpSpPr>
        <p:grpSpPr>
          <a:xfrm>
            <a:off x="480060" y="1112520"/>
            <a:ext cx="7950742" cy="829945"/>
            <a:chOff x="652" y="2101"/>
            <a:chExt cx="12521" cy="1307"/>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271" cy="1307"/>
            </a:xfrm>
            <a:prstGeom prst="rect">
              <a:avLst/>
            </a:prstGeom>
            <a:noFill/>
          </p:spPr>
          <p:txBody>
            <a:bodyPr wrap="square" rtlCol="0" anchor="t">
              <a:spAutoFit/>
            </a:bodyPr>
            <a:lstStyle/>
            <a:p>
              <a:pPr lvl="0"/>
              <a:r>
                <a:rPr lang="zh-CN" altLang="en-US" sz="2400" dirty="0">
                  <a:sym typeface="+mn-ea"/>
                </a:rPr>
                <a:t>参数</a:t>
              </a:r>
              <a:r>
                <a:rPr lang="en-US" altLang="zh-CN" sz="2400" dirty="0">
                  <a:sym typeface="+mn-ea"/>
                </a:rPr>
                <a:t>θ</a:t>
              </a:r>
              <a:r>
                <a:rPr lang="zh-CN" altLang="en-US" sz="2400" dirty="0">
                  <a:sym typeface="+mn-ea"/>
                </a:rPr>
                <a:t>优化的方向是使得总回报</a:t>
              </a:r>
              <a:r>
                <a:rPr lang="en-US" altLang="zh-CN" sz="2400" dirty="0">
                  <a:sym typeface="+mn-ea"/>
                </a:rPr>
                <a:t>G(τ)</a:t>
              </a:r>
              <a:r>
                <a:rPr lang="zh-CN" altLang="en-US" sz="2400" dirty="0">
                  <a:sym typeface="+mn-ea"/>
                </a:rPr>
                <a:t>越大的轨迹</a:t>
              </a:r>
              <a:r>
                <a:rPr lang="en-US" altLang="zh-CN" sz="2400" dirty="0">
                  <a:sym typeface="+mn-ea"/>
                </a:rPr>
                <a:t>τ </a:t>
              </a:r>
              <a:r>
                <a:rPr lang="zh-CN" altLang="en-US" sz="2400" dirty="0">
                  <a:sym typeface="+mn-ea"/>
                </a:rPr>
                <a:t>的概率</a:t>
              </a:r>
              <a:r>
                <a:rPr lang="en-US" altLang="zh-CN" sz="2400" dirty="0" err="1">
                  <a:sym typeface="+mn-ea"/>
                </a:rPr>
                <a:t>p</a:t>
              </a:r>
              <a:r>
                <a:rPr lang="en-US" altLang="zh-CN" sz="2400" baseline="-25000" dirty="0" err="1">
                  <a:sym typeface="+mn-ea"/>
                </a:rPr>
                <a:t>θ</a:t>
              </a:r>
              <a:r>
                <a:rPr lang="en-US" altLang="zh-CN" sz="2400" dirty="0">
                  <a:sym typeface="+mn-ea"/>
                </a:rPr>
                <a:t>(τ)</a:t>
              </a:r>
              <a:r>
                <a:rPr lang="zh-CN" altLang="en-US" sz="2400" dirty="0">
                  <a:sym typeface="+mn-ea"/>
                </a:rPr>
                <a:t>也越大。</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策略梯度</a:t>
              </a:r>
            </a:p>
          </p:txBody>
        </p:sp>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045" y="1177290"/>
            <a:ext cx="6899275" cy="45040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16865"/>
            <a:ext cx="8925560" cy="645160"/>
            <a:chOff x="-9" y="342"/>
            <a:chExt cx="14056" cy="1016"/>
          </a:xfrm>
        </p:grpSpPr>
        <p:sp>
          <p:nvSpPr>
            <p:cNvPr id="3" name="矩形 2"/>
            <p:cNvSpPr/>
            <p:nvPr/>
          </p:nvSpPr>
          <p:spPr>
            <a:xfrm>
              <a:off x="6897" y="429"/>
              <a:ext cx="71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342"/>
              <a:ext cx="6143" cy="1016"/>
            </a:xfrm>
            <a:prstGeom prst="rect">
              <a:avLst/>
            </a:prstGeom>
          </p:spPr>
          <p:txBody>
            <a:bodyPr wrap="square">
              <a:spAutoFit/>
            </a:bodyPr>
            <a:lstStyle/>
            <a:p>
              <a:pPr fontAlgn="auto">
                <a:lnSpc>
                  <a:spcPct val="100000"/>
                </a:lnSpc>
              </a:pPr>
              <a:r>
                <a:rPr lang="zh-CN" altLang="en-US" sz="3600" b="1" dirty="0">
                  <a:solidFill>
                    <a:srgbClr val="18478F"/>
                  </a:solidFill>
                  <a:latin typeface="Times New Roman" panose="02020603050405020304" charset="0"/>
                  <a:cs typeface="Times New Roman" panose="02020603050405020304" charset="0"/>
                  <a:sym typeface="+mn-ea"/>
                </a:rPr>
                <a:t>REINFORCE算法</a:t>
              </a:r>
            </a:p>
          </p:txBody>
        </p:sp>
      </p:grpSp>
      <p:pic>
        <p:nvPicPr>
          <p:cNvPr id="8" name="内容占位符 4" descr="屏幕剪辑"/>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1040130" y="1186815"/>
            <a:ext cx="7063105" cy="479234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6298" y="429"/>
              <a:ext cx="7749"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5545"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如何减少方差？</a:t>
              </a:r>
            </a:p>
          </p:txBody>
        </p:sp>
      </p:grpSp>
      <p:grpSp>
        <p:nvGrpSpPr>
          <p:cNvPr id="9" name="组合 8"/>
          <p:cNvGrpSpPr/>
          <p:nvPr/>
        </p:nvGrpSpPr>
        <p:grpSpPr>
          <a:xfrm>
            <a:off x="480060" y="1021715"/>
            <a:ext cx="7997190" cy="460375"/>
            <a:chOff x="827" y="3088"/>
            <a:chExt cx="12594" cy="725"/>
          </a:xfrm>
        </p:grpSpPr>
        <p:sp>
          <p:nvSpPr>
            <p:cNvPr id="10" name="文本框 9"/>
            <p:cNvSpPr txBox="1"/>
            <p:nvPr/>
          </p:nvSpPr>
          <p:spPr>
            <a:xfrm>
              <a:off x="1672" y="3088"/>
              <a:ext cx="11749" cy="725"/>
            </a:xfrm>
            <a:prstGeom prst="rect">
              <a:avLst/>
            </a:prstGeom>
            <a:noFill/>
          </p:spPr>
          <p:txBody>
            <a:bodyPr wrap="square" rtlCol="0" anchor="t">
              <a:spAutoFit/>
            </a:bodyPr>
            <a:lstStyle/>
            <a:p>
              <a:r>
                <a:rPr lang="zh-CN" altLang="en-US" sz="2400" b="1" dirty="0">
                  <a:sym typeface="+mn-ea"/>
                </a:rPr>
                <a:t>训练方差</a:t>
              </a:r>
              <a:endParaRPr lang="zh-CN" altLang="en-US" sz="2400" b="1" dirty="0">
                <a:latin typeface="Times New Roman" panose="02020603050405020304" charset="0"/>
                <a:ea typeface="宋体" panose="02010600030101010101" pitchFamily="2" charset="-122"/>
                <a:cs typeface="Times New Roman" panose="02020603050405020304" charset="0"/>
                <a:sym typeface="+mn-ea"/>
              </a:endParaRPr>
            </a:p>
          </p:txBody>
        </p:sp>
        <p:grpSp>
          <p:nvGrpSpPr>
            <p:cNvPr id="11" name="Group 98"/>
            <p:cNvGrpSpPr/>
            <p:nvPr/>
          </p:nvGrpSpPr>
          <p:grpSpPr bwMode="auto">
            <a:xfrm rot="420000">
              <a:off x="827" y="3140"/>
              <a:ext cx="809" cy="538"/>
              <a:chOff x="2345" y="1092"/>
              <a:chExt cx="1116" cy="555"/>
            </a:xfrm>
          </p:grpSpPr>
          <p:sp>
            <p:nvSpPr>
              <p:cNvPr id="12"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13" name="Group 100"/>
              <p:cNvGrpSpPr/>
              <p:nvPr/>
            </p:nvGrpSpPr>
            <p:grpSpPr bwMode="auto">
              <a:xfrm>
                <a:off x="2414" y="1092"/>
                <a:ext cx="1047" cy="555"/>
                <a:chOff x="2414" y="1104"/>
                <a:chExt cx="975" cy="555"/>
              </a:xfrm>
            </p:grpSpPr>
            <p:sp>
              <p:nvSpPr>
                <p:cNvPr id="14"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5"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16" name="组合 15"/>
          <p:cNvGrpSpPr/>
          <p:nvPr/>
        </p:nvGrpSpPr>
        <p:grpSpPr>
          <a:xfrm>
            <a:off x="1065530" y="1482090"/>
            <a:ext cx="7335520" cy="1060450"/>
            <a:chOff x="765" y="2299"/>
            <a:chExt cx="11552" cy="1670"/>
          </a:xfrm>
        </p:grpSpPr>
        <p:sp>
          <p:nvSpPr>
            <p:cNvPr id="17" name="椭圆 16"/>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1015" y="2299"/>
              <a:ext cx="11302" cy="1670"/>
            </a:xfrm>
            <a:prstGeom prst="rect">
              <a:avLst/>
            </a:prstGeom>
            <a:noFill/>
          </p:spPr>
          <p:txBody>
            <a:bodyPr wrap="square" rtlCol="0" anchor="t">
              <a:spAutoFit/>
            </a:bodyPr>
            <a:lstStyle/>
            <a:p>
              <a:pPr lvl="0" algn="just"/>
              <a:r>
                <a:rPr lang="en-US" altLang="zh-CN" sz="2100" dirty="0">
                  <a:latin typeface="Times New Roman" panose="02020603050405020304" charset="0"/>
                  <a:cs typeface="Times New Roman" panose="02020603050405020304" charset="0"/>
                  <a:sym typeface="+mn-ea"/>
                </a:rPr>
                <a:t>REINFORCE算法的一个主要缺点是不同路径之间的方差很大，导致训练不稳定，这是在高维空间中使用蒙特卡罗方法的的通病。</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8" name="组合 7"/>
          <p:cNvGrpSpPr/>
          <p:nvPr/>
        </p:nvGrpSpPr>
        <p:grpSpPr>
          <a:xfrm>
            <a:off x="480060" y="2590800"/>
            <a:ext cx="7997190" cy="460375"/>
            <a:chOff x="827" y="3088"/>
            <a:chExt cx="12594" cy="725"/>
          </a:xfrm>
        </p:grpSpPr>
        <p:sp>
          <p:nvSpPr>
            <p:cNvPr id="19" name="文本框 18"/>
            <p:cNvSpPr txBox="1"/>
            <p:nvPr/>
          </p:nvSpPr>
          <p:spPr>
            <a:xfrm>
              <a:off x="1672" y="3088"/>
              <a:ext cx="11749" cy="725"/>
            </a:xfrm>
            <a:prstGeom prst="rect">
              <a:avLst/>
            </a:prstGeom>
            <a:noFill/>
          </p:spPr>
          <p:txBody>
            <a:bodyPr wrap="square" rtlCol="0" anchor="t">
              <a:spAutoFit/>
            </a:bodyPr>
            <a:lstStyle/>
            <a:p>
              <a:r>
                <a:rPr lang="zh-CN" altLang="en-US" sz="2400" b="1" dirty="0">
                  <a:sym typeface="+mn-ea"/>
                </a:rPr>
                <a:t>控制变量法</a:t>
              </a:r>
              <a:endParaRPr lang="zh-CN" altLang="en-US" sz="2400" b="1" dirty="0">
                <a:latin typeface="Times New Roman" panose="02020603050405020304" charset="0"/>
                <a:ea typeface="宋体" panose="02010600030101010101" pitchFamily="2" charset="-122"/>
                <a:cs typeface="Times New Roman" panose="02020603050405020304" charset="0"/>
                <a:sym typeface="+mn-ea"/>
              </a:endParaRPr>
            </a:p>
          </p:txBody>
        </p:sp>
        <p:grpSp>
          <p:nvGrpSpPr>
            <p:cNvPr id="20" name="Group 98"/>
            <p:cNvGrpSpPr/>
            <p:nvPr/>
          </p:nvGrpSpPr>
          <p:grpSpPr bwMode="auto">
            <a:xfrm rot="420000">
              <a:off x="827" y="3140"/>
              <a:ext cx="809" cy="538"/>
              <a:chOff x="2345" y="1092"/>
              <a:chExt cx="1116" cy="555"/>
            </a:xfrm>
          </p:grpSpPr>
          <p:sp>
            <p:nvSpPr>
              <p:cNvPr id="21"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22" name="Group 100"/>
              <p:cNvGrpSpPr/>
              <p:nvPr/>
            </p:nvGrpSpPr>
            <p:grpSpPr bwMode="auto">
              <a:xfrm>
                <a:off x="2414" y="1092"/>
                <a:ext cx="1047" cy="555"/>
                <a:chOff x="2414" y="1104"/>
                <a:chExt cx="975" cy="555"/>
              </a:xfrm>
            </p:grpSpPr>
            <p:sp>
              <p:nvSpPr>
                <p:cNvPr id="23" name="Freeform 101"/>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Freeform 102"/>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25" name="组合 24"/>
          <p:cNvGrpSpPr/>
          <p:nvPr/>
        </p:nvGrpSpPr>
        <p:grpSpPr>
          <a:xfrm>
            <a:off x="1065530" y="3051175"/>
            <a:ext cx="7335520" cy="737235"/>
            <a:chOff x="765" y="2299"/>
            <a:chExt cx="11552" cy="1161"/>
          </a:xfrm>
        </p:grpSpPr>
        <p:sp>
          <p:nvSpPr>
            <p:cNvPr id="26" name="椭圆 25"/>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1015" y="2299"/>
              <a:ext cx="11302" cy="1161"/>
            </a:xfrm>
            <a:prstGeom prst="rect">
              <a:avLst/>
            </a:prstGeom>
            <a:noFill/>
          </p:spPr>
          <p:txBody>
            <a:bodyPr wrap="square" rtlCol="0" anchor="t">
              <a:spAutoFit/>
            </a:bodyPr>
            <a:lstStyle/>
            <a:p>
              <a:pPr lvl="0" algn="just"/>
              <a:r>
                <a:rPr lang="en-US" altLang="zh-CN" sz="2100" dirty="0">
                  <a:latin typeface="Times New Roman" panose="02020603050405020304" charset="0"/>
                  <a:cs typeface="Times New Roman" panose="02020603050405020304" charset="0"/>
                  <a:sym typeface="+mn-ea"/>
                </a:rPr>
                <a:t>假设要估计函数f 的期望，为了减少f 的方差，我们引入一个已知期望的函数g，令</a:t>
              </a:r>
              <a:endParaRPr lang="zh-CN" altLang="en-US" sz="2100" dirty="0">
                <a:solidFill>
                  <a:schemeClr val="tx1"/>
                </a:solidFill>
                <a:latin typeface="Times New Roman" panose="02020603050405020304" charset="0"/>
                <a:cs typeface="Times New Roman" panose="02020603050405020304" charset="0"/>
                <a:sym typeface="+mn-ea"/>
              </a:endParaRPr>
            </a:p>
          </p:txBody>
        </p:sp>
      </p:grpSp>
      <p:grpSp>
        <p:nvGrpSpPr>
          <p:cNvPr id="29" name="组合 28"/>
          <p:cNvGrpSpPr/>
          <p:nvPr/>
        </p:nvGrpSpPr>
        <p:grpSpPr>
          <a:xfrm>
            <a:off x="2529205" y="3887470"/>
            <a:ext cx="4343400" cy="2541905"/>
            <a:chOff x="3960" y="6600"/>
            <a:chExt cx="6840" cy="4003"/>
          </a:xfrm>
        </p:grpSpPr>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0" y="6600"/>
              <a:ext cx="3781" cy="960"/>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 y="7855"/>
              <a:ext cx="6840" cy="698"/>
            </a:xfrm>
            <a:prstGeom prst="rect">
              <a:avLst/>
            </a:prstGeom>
          </p:spPr>
        </p:pic>
        <p:sp>
          <p:nvSpPr>
            <p:cNvPr id="32" name="箭头: 下 7"/>
            <p:cNvSpPr/>
            <p:nvPr/>
          </p:nvSpPr>
          <p:spPr>
            <a:xfrm>
              <a:off x="6576" y="7506"/>
              <a:ext cx="480" cy="360"/>
            </a:xfrm>
            <a:prstGeom prst="downArrow">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sp>
          <p:nvSpPr>
            <p:cNvPr id="33" name="箭头: 下 8"/>
            <p:cNvSpPr/>
            <p:nvPr/>
          </p:nvSpPr>
          <p:spPr>
            <a:xfrm>
              <a:off x="6615" y="8607"/>
              <a:ext cx="480" cy="360"/>
            </a:xfrm>
            <a:prstGeom prst="downArrow">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pic>
          <p:nvPicPr>
            <p:cNvPr id="34" name="图片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1" y="8989"/>
              <a:ext cx="5900" cy="1614"/>
            </a:xfrm>
            <a:prstGeom prst="rect">
              <a:avLst/>
            </a:prstGeom>
          </p:spPr>
        </p:pic>
      </p:gr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引入基线</a:t>
              </a: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4970" y="1828165"/>
            <a:ext cx="5739765" cy="873125"/>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4970" y="4273550"/>
            <a:ext cx="6365875" cy="891540"/>
          </a:xfrm>
          <a:prstGeom prst="rect">
            <a:avLst/>
          </a:prstGeom>
        </p:spPr>
      </p:pic>
      <p:sp>
        <p:nvSpPr>
          <p:cNvPr id="14" name="文本框 13"/>
          <p:cNvSpPr txBox="1"/>
          <p:nvPr/>
        </p:nvSpPr>
        <p:spPr>
          <a:xfrm>
            <a:off x="6117590" y="5410200"/>
            <a:ext cx="1913255" cy="398780"/>
          </a:xfrm>
          <a:prstGeom prst="rect">
            <a:avLst/>
          </a:prstGeom>
          <a:noFill/>
        </p:spPr>
        <p:txBody>
          <a:bodyPr wrap="none" rtlCol="0">
            <a:spAutoFit/>
          </a:bodyPr>
          <a:lstStyle/>
          <a:p>
            <a:r>
              <a:rPr lang="zh-CN" altLang="en-US" sz="2000" b="1" dirty="0">
                <a:solidFill>
                  <a:srgbClr val="FF0000"/>
                </a:solidFill>
              </a:rPr>
              <a:t>如何选择</a:t>
            </a:r>
            <a:r>
              <a:rPr lang="en-US" altLang="zh-CN" sz="2000" b="1" dirty="0">
                <a:solidFill>
                  <a:srgbClr val="FF0000"/>
                </a:solidFill>
              </a:rPr>
              <a:t>b(</a:t>
            </a:r>
            <a:r>
              <a:rPr lang="en-US" altLang="zh-CN" sz="2000" b="1" dirty="0" err="1">
                <a:solidFill>
                  <a:srgbClr val="FF0000"/>
                </a:solidFill>
              </a:rPr>
              <a:t>s</a:t>
            </a:r>
            <a:r>
              <a:rPr lang="en-US" altLang="zh-CN" sz="2000" b="1" baseline="-25000" dirty="0" err="1">
                <a:solidFill>
                  <a:srgbClr val="FF0000"/>
                </a:solidFill>
              </a:rPr>
              <a:t>t</a:t>
            </a:r>
            <a:r>
              <a:rPr lang="en-US" altLang="zh-CN" sz="2000" b="1" dirty="0">
                <a:solidFill>
                  <a:srgbClr val="FF0000"/>
                </a:solidFill>
              </a:rPr>
              <a:t>)</a:t>
            </a:r>
            <a:r>
              <a:rPr lang="zh-CN" altLang="en-US" sz="2000" b="1" dirty="0">
                <a:solidFill>
                  <a:srgbClr val="FF0000"/>
                </a:solidFill>
              </a:rPr>
              <a:t>？</a:t>
            </a:r>
          </a:p>
        </p:txBody>
      </p:sp>
      <p:grpSp>
        <p:nvGrpSpPr>
          <p:cNvPr id="19" name="组合 18"/>
          <p:cNvGrpSpPr/>
          <p:nvPr/>
        </p:nvGrpSpPr>
        <p:grpSpPr>
          <a:xfrm>
            <a:off x="480060" y="1070610"/>
            <a:ext cx="7950742" cy="460375"/>
            <a:chOff x="652" y="2101"/>
            <a:chExt cx="12521" cy="725"/>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271" cy="725"/>
            </a:xfrm>
            <a:prstGeom prst="rect">
              <a:avLst/>
            </a:prstGeom>
            <a:noFill/>
          </p:spPr>
          <p:txBody>
            <a:bodyPr wrap="square" rtlCol="0" anchor="t">
              <a:spAutoFit/>
            </a:bodyPr>
            <a:lstStyle/>
            <a:p>
              <a:pPr lvl="0"/>
              <a:r>
                <a:rPr lang="zh-CN" altLang="en-US" sz="2400" dirty="0">
                  <a:latin typeface="Times New Roman" panose="02020603050405020304" charset="0"/>
                  <a:cs typeface="Times New Roman" panose="02020603050405020304" charset="0"/>
                  <a:sym typeface="+mn-ea"/>
                </a:rPr>
                <a:t>在每个时刻t，其策略梯度为</a:t>
              </a:r>
            </a:p>
          </p:txBody>
        </p:sp>
      </p:grpSp>
      <p:grpSp>
        <p:nvGrpSpPr>
          <p:cNvPr id="15" name="组合 14"/>
          <p:cNvGrpSpPr/>
          <p:nvPr/>
        </p:nvGrpSpPr>
        <p:grpSpPr>
          <a:xfrm>
            <a:off x="479425" y="3199130"/>
            <a:ext cx="7950742" cy="829945"/>
            <a:chOff x="652" y="2101"/>
            <a:chExt cx="12521" cy="1307"/>
          </a:xfrm>
        </p:grpSpPr>
        <p:sp>
          <p:nvSpPr>
            <p:cNvPr id="16" name="椭圆 15"/>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902" y="2101"/>
              <a:ext cx="12271" cy="1307"/>
            </a:xfrm>
            <a:prstGeom prst="rect">
              <a:avLst/>
            </a:prstGeom>
            <a:noFill/>
          </p:spPr>
          <p:txBody>
            <a:bodyPr wrap="square" rtlCol="0" anchor="t">
              <a:spAutoFit/>
            </a:bodyPr>
            <a:lstStyle/>
            <a:p>
              <a:pPr lvl="0"/>
              <a:r>
                <a:rPr lang="zh-CN" altLang="en-US" sz="2400" dirty="0">
                  <a:latin typeface="Times New Roman" panose="02020603050405020304" charset="0"/>
                  <a:cs typeface="Times New Roman" panose="02020603050405020304" charset="0"/>
                  <a:sym typeface="+mn-ea"/>
                </a:rPr>
                <a:t>为了减小策略梯度的方差，我们引入一个和a</a:t>
              </a:r>
              <a:r>
                <a:rPr lang="zh-CN" altLang="en-US" sz="2400" baseline="-25000" dirty="0">
                  <a:latin typeface="Times New Roman" panose="02020603050405020304" charset="0"/>
                  <a:cs typeface="Times New Roman" panose="02020603050405020304" charset="0"/>
                  <a:sym typeface="+mn-ea"/>
                </a:rPr>
                <a:t>t</a:t>
              </a:r>
              <a:r>
                <a:rPr lang="zh-CN" altLang="en-US" sz="2400" dirty="0">
                  <a:latin typeface="Times New Roman" panose="02020603050405020304" charset="0"/>
                  <a:cs typeface="Times New Roman" panose="02020603050405020304" charset="0"/>
                  <a:sym typeface="+mn-ea"/>
                </a:rPr>
                <a:t> 无关的基准函数b(s</a:t>
              </a:r>
              <a:r>
                <a:rPr lang="zh-CN" altLang="en-US" sz="2400" baseline="-25000" dirty="0">
                  <a:latin typeface="Times New Roman" panose="02020603050405020304" charset="0"/>
                  <a:cs typeface="Times New Roman" panose="02020603050405020304" charset="0"/>
                  <a:sym typeface="+mn-ea"/>
                </a:rPr>
                <a:t>t</a:t>
              </a:r>
              <a:r>
                <a:rPr lang="zh-CN" altLang="en-US" sz="2400" dirty="0">
                  <a:latin typeface="Times New Roman" panose="02020603050405020304" charset="0"/>
                  <a:cs typeface="Times New Roman" panose="02020603050405020304" charset="0"/>
                  <a:sym typeface="+mn-ea"/>
                </a:rPr>
                <a:t>)</a:t>
              </a: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6099" y="429"/>
              <a:ext cx="794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53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如何选择</a:t>
              </a:r>
              <a:r>
                <a:rPr lang="en-US" altLang="zh-CN" sz="3600" dirty="0">
                  <a:solidFill>
                    <a:srgbClr val="2A4A75"/>
                  </a:solidFill>
                  <a:latin typeface="微软雅黑" panose="020B0503020204020204" pitchFamily="34" charset="-122"/>
                  <a:ea typeface="微软雅黑" panose="020B0503020204020204" pitchFamily="34" charset="-122"/>
                  <a:cs typeface="+mn-ea"/>
                  <a:sym typeface="+mn-ea"/>
                </a:rPr>
                <a:t>b(</a:t>
              </a:r>
              <a:r>
                <a:rPr lang="en-US" altLang="zh-CN" sz="3600" dirty="0" err="1">
                  <a:solidFill>
                    <a:srgbClr val="2A4A75"/>
                  </a:solidFill>
                  <a:latin typeface="微软雅黑" panose="020B0503020204020204" pitchFamily="34" charset="-122"/>
                  <a:ea typeface="微软雅黑" panose="020B0503020204020204" pitchFamily="34" charset="-122"/>
                  <a:cs typeface="+mn-ea"/>
                  <a:sym typeface="+mn-ea"/>
                </a:rPr>
                <a:t>s</a:t>
              </a:r>
              <a:r>
                <a:rPr lang="en-US" altLang="zh-CN" sz="3600" baseline="-25000" dirty="0" err="1">
                  <a:solidFill>
                    <a:srgbClr val="2A4A75"/>
                  </a:solidFill>
                  <a:latin typeface="微软雅黑" panose="020B0503020204020204" pitchFamily="34" charset="-122"/>
                  <a:ea typeface="微软雅黑" panose="020B0503020204020204" pitchFamily="34" charset="-122"/>
                  <a:cs typeface="+mn-ea"/>
                  <a:sym typeface="+mn-ea"/>
                </a:rPr>
                <a:t>t</a:t>
              </a:r>
              <a:r>
                <a:rPr lang="en-US" altLang="zh-CN" sz="3600" dirty="0">
                  <a:solidFill>
                    <a:srgbClr val="2A4A75"/>
                  </a:solidFill>
                  <a:latin typeface="微软雅黑" panose="020B0503020204020204" pitchFamily="34" charset="-122"/>
                  <a:ea typeface="微软雅黑" panose="020B0503020204020204" pitchFamily="34" charset="-122"/>
                  <a:cs typeface="+mn-ea"/>
                  <a:sym typeface="+mn-ea"/>
                </a:rPr>
                <a:t>)</a:t>
              </a:r>
              <a:r>
                <a:rPr lang="zh-CN" altLang="en-US" sz="4000" b="1" dirty="0">
                  <a:solidFill>
                    <a:srgbClr val="18478F"/>
                  </a:solidFill>
                  <a:latin typeface="+mn-ea"/>
                  <a:cs typeface="+mn-ea"/>
                  <a:sym typeface="+mn-ea"/>
                </a:rPr>
                <a:t>？</a:t>
              </a:r>
            </a:p>
          </p:txBody>
        </p:sp>
      </p:grpSp>
      <p:grpSp>
        <p:nvGrpSpPr>
          <p:cNvPr id="19" name="组合 18"/>
          <p:cNvGrpSpPr/>
          <p:nvPr/>
        </p:nvGrpSpPr>
        <p:grpSpPr>
          <a:xfrm>
            <a:off x="480060" y="1070610"/>
            <a:ext cx="7950742" cy="829945"/>
            <a:chOff x="652" y="2101"/>
            <a:chExt cx="12521" cy="1307"/>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271" cy="1307"/>
            </a:xfrm>
            <a:prstGeom prst="rect">
              <a:avLst/>
            </a:prstGeom>
            <a:noFill/>
          </p:spPr>
          <p:txBody>
            <a:bodyPr wrap="square" rtlCol="0" anchor="t">
              <a:spAutoFit/>
            </a:bodyPr>
            <a:lstStyle/>
            <a:p>
              <a:pPr lvl="0"/>
              <a:r>
                <a:rPr lang="zh-CN" altLang="en-US" sz="2400" dirty="0">
                  <a:latin typeface="Times New Roman" panose="02020603050405020304" charset="0"/>
                  <a:cs typeface="Times New Roman" panose="02020603050405020304" charset="0"/>
                  <a:sym typeface="+mn-ea"/>
                </a:rPr>
                <a:t>为了可以有效地减小方差，b(s</a:t>
              </a:r>
              <a:r>
                <a:rPr lang="zh-CN" altLang="en-US" sz="2400" baseline="-25000" dirty="0">
                  <a:latin typeface="Times New Roman" panose="02020603050405020304" charset="0"/>
                  <a:cs typeface="Times New Roman" panose="02020603050405020304" charset="0"/>
                  <a:sym typeface="+mn-ea"/>
                </a:rPr>
                <a:t>t</a:t>
              </a:r>
              <a:r>
                <a:rPr lang="zh-CN" altLang="en-US" sz="2400" dirty="0">
                  <a:latin typeface="Times New Roman" panose="02020603050405020304" charset="0"/>
                  <a:cs typeface="Times New Roman" panose="02020603050405020304" charset="0"/>
                  <a:sym typeface="+mn-ea"/>
                </a:rPr>
                <a:t> )和G(τ</a:t>
              </a:r>
              <a:r>
                <a:rPr lang="zh-CN" altLang="en-US" sz="2400" baseline="-25000" dirty="0">
                  <a:latin typeface="Times New Roman" panose="02020603050405020304" charset="0"/>
                  <a:cs typeface="Times New Roman" panose="02020603050405020304" charset="0"/>
                  <a:sym typeface="+mn-ea"/>
                </a:rPr>
                <a:t>t</a:t>
              </a:r>
              <a:r>
                <a:rPr lang="zh-CN" altLang="en-US" sz="2400" dirty="0">
                  <a:latin typeface="Times New Roman" panose="02020603050405020304" charset="0"/>
                  <a:cs typeface="Times New Roman" panose="02020603050405020304" charset="0"/>
                  <a:sym typeface="+mn-ea"/>
                </a:rPr>
                <a:t>:T )越相关越好，一个很自然的选择是令b(s</a:t>
              </a:r>
              <a:r>
                <a:rPr lang="zh-CN" altLang="en-US" sz="2400" baseline="-25000" dirty="0">
                  <a:latin typeface="Times New Roman" panose="02020603050405020304" charset="0"/>
                  <a:cs typeface="Times New Roman" panose="02020603050405020304" charset="0"/>
                  <a:sym typeface="+mn-ea"/>
                </a:rPr>
                <a:t>t</a:t>
              </a:r>
              <a:r>
                <a:rPr lang="zh-CN" altLang="en-US" sz="2400" dirty="0">
                  <a:latin typeface="Times New Roman" panose="02020603050405020304" charset="0"/>
                  <a:cs typeface="Times New Roman" panose="02020603050405020304" charset="0"/>
                  <a:sym typeface="+mn-ea"/>
                </a:rPr>
                <a:t>)为值函数V</a:t>
              </a:r>
              <a:r>
                <a:rPr lang="zh-CN" altLang="en-US" sz="2400" baseline="30000" dirty="0">
                  <a:latin typeface="Times New Roman" panose="02020603050405020304" charset="0"/>
                  <a:cs typeface="Times New Roman" panose="02020603050405020304" charset="0"/>
                  <a:sym typeface="+mn-ea"/>
                </a:rPr>
                <a:t>πθ</a:t>
              </a:r>
              <a:r>
                <a:rPr lang="zh-CN" altLang="en-US" sz="2400" dirty="0">
                  <a:latin typeface="Times New Roman" panose="02020603050405020304" charset="0"/>
                  <a:cs typeface="Times New Roman" panose="02020603050405020304" charset="0"/>
                  <a:sym typeface="+mn-ea"/>
                </a:rPr>
                <a:t>(s</a:t>
              </a:r>
              <a:r>
                <a:rPr lang="zh-CN" altLang="en-US" sz="2400" baseline="-25000" dirty="0">
                  <a:latin typeface="Times New Roman" panose="02020603050405020304" charset="0"/>
                  <a:cs typeface="Times New Roman" panose="02020603050405020304" charset="0"/>
                  <a:sym typeface="+mn-ea"/>
                </a:rPr>
                <a:t>t</a:t>
              </a:r>
              <a:r>
                <a:rPr lang="zh-CN" altLang="en-US" sz="2400" dirty="0">
                  <a:latin typeface="Times New Roman" panose="02020603050405020304" charset="0"/>
                  <a:cs typeface="Times New Roman" panose="02020603050405020304" charset="0"/>
                  <a:sym typeface="+mn-ea"/>
                </a:rPr>
                <a:t>).</a:t>
              </a:r>
            </a:p>
          </p:txBody>
        </p:sp>
      </p:grpSp>
      <p:grpSp>
        <p:nvGrpSpPr>
          <p:cNvPr id="8" name="组合 7"/>
          <p:cNvGrpSpPr/>
          <p:nvPr/>
        </p:nvGrpSpPr>
        <p:grpSpPr>
          <a:xfrm>
            <a:off x="480060" y="2132330"/>
            <a:ext cx="7950742" cy="460375"/>
            <a:chOff x="652" y="2101"/>
            <a:chExt cx="12521" cy="725"/>
          </a:xfrm>
        </p:grpSpPr>
        <p:sp>
          <p:nvSpPr>
            <p:cNvPr id="9" name="椭圆 8"/>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902" y="2101"/>
              <a:ext cx="12271" cy="725"/>
            </a:xfrm>
            <a:prstGeom prst="rect">
              <a:avLst/>
            </a:prstGeom>
            <a:noFill/>
          </p:spPr>
          <p:txBody>
            <a:bodyPr wrap="square" rtlCol="0" anchor="t">
              <a:spAutoFit/>
            </a:bodyPr>
            <a:lstStyle/>
            <a:p>
              <a:pPr lvl="0"/>
              <a:r>
                <a:rPr lang="zh-CN" altLang="en-US" sz="2400" dirty="0">
                  <a:latin typeface="Times New Roman" panose="02020603050405020304" charset="0"/>
                  <a:cs typeface="Times New Roman" panose="02020603050405020304" charset="0"/>
                  <a:sym typeface="+mn-ea"/>
                </a:rPr>
                <a:t>一个可学习的函数Vϕ(st)来近似值函数</a:t>
              </a:r>
            </a:p>
          </p:txBody>
        </p:sp>
      </p:grpSp>
      <p:grpSp>
        <p:nvGrpSpPr>
          <p:cNvPr id="11" name="组合 10"/>
          <p:cNvGrpSpPr/>
          <p:nvPr/>
        </p:nvGrpSpPr>
        <p:grpSpPr>
          <a:xfrm>
            <a:off x="479425" y="3839845"/>
            <a:ext cx="7950742" cy="460375"/>
            <a:chOff x="652" y="2101"/>
            <a:chExt cx="12521" cy="725"/>
          </a:xfrm>
        </p:grpSpPr>
        <p:sp>
          <p:nvSpPr>
            <p:cNvPr id="12" name="椭圆 11"/>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902" y="2101"/>
              <a:ext cx="12271" cy="725"/>
            </a:xfrm>
            <a:prstGeom prst="rect">
              <a:avLst/>
            </a:prstGeom>
            <a:noFill/>
          </p:spPr>
          <p:txBody>
            <a:bodyPr wrap="square" rtlCol="0" anchor="t">
              <a:spAutoFit/>
            </a:bodyPr>
            <a:lstStyle/>
            <a:p>
              <a:pPr lvl="0"/>
              <a:r>
                <a:rPr lang="zh-CN" altLang="en-US" sz="2400" dirty="0">
                  <a:sym typeface="+mn-ea"/>
                </a:rPr>
                <a:t>策略函数参数</a:t>
              </a:r>
              <a:r>
                <a:rPr lang="en-US" altLang="zh-CN" sz="2400" dirty="0">
                  <a:sym typeface="+mn-ea"/>
                </a:rPr>
                <a:t>θ</a:t>
              </a:r>
              <a:r>
                <a:rPr lang="zh-CN" altLang="en-US" sz="2400" dirty="0">
                  <a:sym typeface="+mn-ea"/>
                </a:rPr>
                <a:t>的梯度为</a:t>
              </a:r>
              <a:endParaRPr lang="zh-CN" altLang="en-US" sz="2400" dirty="0">
                <a:latin typeface="Times New Roman" panose="02020603050405020304" charset="0"/>
                <a:cs typeface="Times New Roman" panose="02020603050405020304" charset="0"/>
                <a:sym typeface="+mn-ea"/>
              </a:endParaRPr>
            </a:p>
          </p:txBody>
        </p:sp>
      </p:gr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2310" y="2741295"/>
            <a:ext cx="4221396" cy="704857"/>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280" y="4385310"/>
            <a:ext cx="6646709" cy="84990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49250"/>
            <a:ext cx="8925560" cy="531495"/>
            <a:chOff x="-9" y="393"/>
            <a:chExt cx="14056" cy="837"/>
          </a:xfrm>
        </p:grpSpPr>
        <p:sp>
          <p:nvSpPr>
            <p:cNvPr id="3" name="矩形 2"/>
            <p:cNvSpPr/>
            <p:nvPr/>
          </p:nvSpPr>
          <p:spPr>
            <a:xfrm>
              <a:off x="7585" y="429"/>
              <a:ext cx="6462"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408"/>
              <a:ext cx="6832" cy="822"/>
            </a:xfrm>
            <a:prstGeom prst="rect">
              <a:avLst/>
            </a:prstGeom>
          </p:spPr>
          <p:txBody>
            <a:bodyPr wrap="square">
              <a:spAutoFit/>
            </a:bodyPr>
            <a:lstStyle/>
            <a:p>
              <a:pPr fontAlgn="auto">
                <a:lnSpc>
                  <a:spcPct val="100000"/>
                </a:lnSpc>
              </a:pPr>
              <a:r>
                <a:rPr lang="zh-CN" altLang="en-US" sz="2800" b="1" dirty="0">
                  <a:solidFill>
                    <a:srgbClr val="18478F"/>
                  </a:solidFill>
                  <a:latin typeface="+mn-ea"/>
                  <a:cs typeface="+mn-ea"/>
                  <a:sym typeface="+mn-ea"/>
                </a:rPr>
                <a:t>带基准线的REINFORCE算法</a:t>
              </a:r>
            </a:p>
          </p:txBody>
        </p:sp>
      </p:grpSp>
      <p:pic>
        <p:nvPicPr>
          <p:cNvPr id="8" name="内容占位符 4" descr="屏幕剪辑"/>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1561465" y="1092200"/>
            <a:ext cx="6379845" cy="52324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645160"/>
            <a:chOff x="-9" y="254"/>
            <a:chExt cx="14056" cy="1016"/>
          </a:xfrm>
        </p:grpSpPr>
        <p:sp>
          <p:nvSpPr>
            <p:cNvPr id="3" name="矩形 2"/>
            <p:cNvSpPr/>
            <p:nvPr/>
          </p:nvSpPr>
          <p:spPr>
            <a:xfrm>
              <a:off x="6279" y="429"/>
              <a:ext cx="776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5525" cy="1016"/>
            </a:xfrm>
            <a:prstGeom prst="rect">
              <a:avLst/>
            </a:prstGeom>
          </p:spPr>
          <p:txBody>
            <a:bodyPr wrap="square">
              <a:spAutoFit/>
            </a:bodyPr>
            <a:lstStyle/>
            <a:p>
              <a:pPr fontAlgn="auto">
                <a:lnSpc>
                  <a:spcPct val="100000"/>
                </a:lnSpc>
              </a:pPr>
              <a:r>
                <a:rPr lang="zh-CN" altLang="en-US" sz="3600" b="1" dirty="0">
                  <a:solidFill>
                    <a:srgbClr val="18478F"/>
                  </a:solidFill>
                  <a:latin typeface="Times New Roman" panose="02020603050405020304" charset="0"/>
                  <a:cs typeface="Times New Roman" panose="02020603050405020304" charset="0"/>
                  <a:sym typeface="+mn-ea"/>
                </a:rPr>
                <a:t>Actor-Critic算法</a:t>
              </a:r>
            </a:p>
          </p:txBody>
        </p:sp>
      </p:grpSp>
      <p:grpSp>
        <p:nvGrpSpPr>
          <p:cNvPr id="19" name="组合 18"/>
          <p:cNvGrpSpPr/>
          <p:nvPr/>
        </p:nvGrpSpPr>
        <p:grpSpPr>
          <a:xfrm>
            <a:off x="480060" y="1070610"/>
            <a:ext cx="7950742" cy="829945"/>
            <a:chOff x="652" y="2101"/>
            <a:chExt cx="12521" cy="1307"/>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271" cy="1307"/>
            </a:xfrm>
            <a:prstGeom prst="rect">
              <a:avLst/>
            </a:prstGeom>
            <a:noFill/>
          </p:spPr>
          <p:txBody>
            <a:bodyPr wrap="square" rtlCol="0" anchor="t">
              <a:spAutoFit/>
            </a:bodyPr>
            <a:lstStyle/>
            <a:p>
              <a:pPr lvl="0"/>
              <a:r>
                <a:rPr lang="zh-CN" altLang="en-US" sz="2400" dirty="0">
                  <a:latin typeface="Times New Roman" panose="02020603050405020304" charset="0"/>
                  <a:cs typeface="Times New Roman" panose="02020603050405020304" charset="0"/>
                  <a:sym typeface="+mn-ea"/>
                </a:rPr>
                <a:t>演员-评论员算法（Actor-Critic Algorithm）是一种结合策略梯度和时序差分学习的强化学习方法。</a:t>
              </a:r>
            </a:p>
          </p:txBody>
        </p:sp>
      </p:grpSp>
      <p:grpSp>
        <p:nvGrpSpPr>
          <p:cNvPr id="8" name="组合 7"/>
          <p:cNvGrpSpPr/>
          <p:nvPr/>
        </p:nvGrpSpPr>
        <p:grpSpPr>
          <a:xfrm>
            <a:off x="479425" y="3907155"/>
            <a:ext cx="7950742" cy="829945"/>
            <a:chOff x="652" y="2101"/>
            <a:chExt cx="12521" cy="1307"/>
          </a:xfrm>
        </p:grpSpPr>
        <p:sp>
          <p:nvSpPr>
            <p:cNvPr id="9" name="椭圆 8"/>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902" y="2101"/>
              <a:ext cx="12271" cy="1307"/>
            </a:xfrm>
            <a:prstGeom prst="rect">
              <a:avLst/>
            </a:prstGeom>
            <a:noFill/>
          </p:spPr>
          <p:txBody>
            <a:bodyPr wrap="square" rtlCol="0" anchor="t">
              <a:spAutoFit/>
            </a:bodyPr>
            <a:lstStyle/>
            <a:p>
              <a:pPr lvl="0"/>
              <a:r>
                <a:rPr lang="zh-CN" altLang="en-US" sz="2400" dirty="0">
                  <a:latin typeface="Times New Roman" panose="02020603050405020304" charset="0"/>
                  <a:cs typeface="Times New Roman" panose="02020603050405020304" charset="0"/>
                  <a:sym typeface="+mn-ea"/>
                </a:rPr>
                <a:t>借助于值函数，Actor-Critic算法可以进行单步更新参数，不需要等到回合结束才进行更新。</a:t>
              </a:r>
            </a:p>
          </p:txBody>
        </p:sp>
      </p:grpSp>
      <p:grpSp>
        <p:nvGrpSpPr>
          <p:cNvPr id="13" name="组合 12"/>
          <p:cNvGrpSpPr/>
          <p:nvPr/>
        </p:nvGrpSpPr>
        <p:grpSpPr>
          <a:xfrm>
            <a:off x="479425" y="2191385"/>
            <a:ext cx="8047626" cy="1424252"/>
            <a:chOff x="1639" y="1742"/>
            <a:chExt cx="8818" cy="1538"/>
          </a:xfrm>
        </p:grpSpPr>
        <p:sp>
          <p:nvSpPr>
            <p:cNvPr id="93" name="圆角矩形 92"/>
            <p:cNvSpPr/>
            <p:nvPr/>
          </p:nvSpPr>
          <p:spPr>
            <a:xfrm>
              <a:off x="1639" y="1742"/>
              <a:ext cx="8818" cy="1538"/>
            </a:xfrm>
            <a:prstGeom prst="roundRect">
              <a:avLst/>
            </a:prstGeom>
            <a:gradFill>
              <a:gsLst>
                <a:gs pos="0">
                  <a:schemeClr val="bg1"/>
                </a:gs>
                <a:gs pos="100000">
                  <a:schemeClr val="bg1">
                    <a:lumMod val="95000"/>
                  </a:schemeClr>
                </a:gs>
              </a:gsLst>
              <a:lin ang="18900000" scaled="0"/>
            </a:gra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1813" y="1797"/>
              <a:ext cx="8399" cy="1428"/>
            </a:xfrm>
            <a:prstGeom prst="rect">
              <a:avLst/>
            </a:prstGeom>
          </p:spPr>
          <p:txBody>
            <a:bodyPr wrap="square">
              <a:spAutoFit/>
            </a:bodyPr>
            <a:lstStyle/>
            <a:p>
              <a:pPr marL="342900" indent="-342900" algn="just">
                <a:buFont typeface="Arial" panose="020B0604020202020204" pitchFamily="34" charset="0"/>
                <a:buChar char="•"/>
              </a:pPr>
              <a:r>
                <a:rPr lang="zh-CN" altLang="en-US" sz="2000" dirty="0">
                  <a:latin typeface="Times New Roman" panose="02020603050405020304" charset="0"/>
                  <a:cs typeface="Times New Roman" panose="02020603050405020304" charset="0"/>
                  <a:sym typeface="+mn-ea"/>
                </a:rPr>
                <a:t>演员（actor）是指策略函数π</a:t>
              </a:r>
              <a:r>
                <a:rPr lang="zh-CN" altLang="en-US" sz="2000" baseline="-25000" dirty="0">
                  <a:latin typeface="Times New Roman" panose="02020603050405020304" charset="0"/>
                  <a:cs typeface="Times New Roman" panose="02020603050405020304" charset="0"/>
                  <a:sym typeface="+mn-ea"/>
                </a:rPr>
                <a:t>θ</a:t>
              </a:r>
              <a:r>
                <a:rPr lang="zh-CN" altLang="en-US" sz="2000" dirty="0">
                  <a:latin typeface="Times New Roman" panose="02020603050405020304" charset="0"/>
                  <a:cs typeface="Times New Roman" panose="02020603050405020304" charset="0"/>
                  <a:sym typeface="+mn-ea"/>
                </a:rPr>
                <a:t>(s,a)，即学习一个策略来得到尽量高的回报。</a:t>
              </a:r>
            </a:p>
            <a:p>
              <a:pPr marL="342900" indent="-342900" algn="just">
                <a:buFont typeface="Arial" panose="020B0604020202020204" pitchFamily="34" charset="0"/>
                <a:buChar char="•"/>
              </a:pPr>
              <a:r>
                <a:rPr lang="zh-CN" altLang="en-US" sz="2000" dirty="0">
                  <a:latin typeface="Times New Roman" panose="02020603050405020304" charset="0"/>
                  <a:cs typeface="Times New Roman" panose="02020603050405020304" charset="0"/>
                  <a:sym typeface="+mn-ea"/>
                </a:rPr>
                <a:t>评论员（critic）是指值函数V</a:t>
              </a:r>
              <a:r>
                <a:rPr lang="zh-CN" altLang="en-US" sz="2000" baseline="-25000" dirty="0">
                  <a:latin typeface="Times New Roman" panose="02020603050405020304" charset="0"/>
                  <a:cs typeface="Times New Roman" panose="02020603050405020304" charset="0"/>
                  <a:sym typeface="+mn-ea"/>
                </a:rPr>
                <a:t>ϕ</a:t>
              </a:r>
              <a:r>
                <a:rPr lang="zh-CN" altLang="en-US" sz="2000" dirty="0">
                  <a:latin typeface="Times New Roman" panose="02020603050405020304" charset="0"/>
                  <a:cs typeface="Times New Roman" panose="02020603050405020304" charset="0"/>
                  <a:sym typeface="+mn-ea"/>
                </a:rPr>
                <a:t>(s) ，对当前策略的值函数进行估计，即评估actor的好坏。</a:t>
              </a:r>
            </a:p>
          </p:txBody>
        </p:sp>
      </p:gr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645160"/>
            <a:chOff x="-9" y="254"/>
            <a:chExt cx="14056" cy="1016"/>
          </a:xfrm>
        </p:grpSpPr>
        <p:sp>
          <p:nvSpPr>
            <p:cNvPr id="3" name="矩形 2"/>
            <p:cNvSpPr/>
            <p:nvPr/>
          </p:nvSpPr>
          <p:spPr>
            <a:xfrm>
              <a:off x="6279" y="429"/>
              <a:ext cx="776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5525" cy="1016"/>
            </a:xfrm>
            <a:prstGeom prst="rect">
              <a:avLst/>
            </a:prstGeom>
          </p:spPr>
          <p:txBody>
            <a:bodyPr wrap="square">
              <a:spAutoFit/>
            </a:bodyPr>
            <a:lstStyle/>
            <a:p>
              <a:pPr fontAlgn="auto">
                <a:lnSpc>
                  <a:spcPct val="100000"/>
                </a:lnSpc>
              </a:pPr>
              <a:r>
                <a:rPr lang="zh-CN" altLang="en-US" sz="3600" b="1" dirty="0">
                  <a:solidFill>
                    <a:srgbClr val="18478F"/>
                  </a:solidFill>
                  <a:latin typeface="Times New Roman" panose="02020603050405020304" charset="0"/>
                  <a:cs typeface="Times New Roman" panose="02020603050405020304" charset="0"/>
                  <a:sym typeface="+mn-ea"/>
                </a:rPr>
                <a:t>Actor-Critic算法</a:t>
              </a:r>
            </a:p>
          </p:txBody>
        </p:sp>
      </p:grpSp>
      <p:pic>
        <p:nvPicPr>
          <p:cNvPr id="11" name="内容占位符 3" descr="屏幕剪辑"/>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1778635" y="1033145"/>
            <a:ext cx="5586095" cy="543179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49250"/>
            <a:ext cx="8925560" cy="531495"/>
            <a:chOff x="-9" y="393"/>
            <a:chExt cx="14056" cy="837"/>
          </a:xfrm>
        </p:grpSpPr>
        <p:sp>
          <p:nvSpPr>
            <p:cNvPr id="3" name="矩形 2"/>
            <p:cNvSpPr/>
            <p:nvPr/>
          </p:nvSpPr>
          <p:spPr>
            <a:xfrm>
              <a:off x="8409" y="429"/>
              <a:ext cx="563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408"/>
              <a:ext cx="7655" cy="822"/>
            </a:xfrm>
            <a:prstGeom prst="rect">
              <a:avLst/>
            </a:prstGeom>
          </p:spPr>
          <p:txBody>
            <a:bodyPr wrap="square">
              <a:spAutoFit/>
            </a:bodyPr>
            <a:lstStyle/>
            <a:p>
              <a:pPr fontAlgn="auto">
                <a:lnSpc>
                  <a:spcPct val="100000"/>
                </a:lnSpc>
              </a:pPr>
              <a:r>
                <a:rPr lang="zh-CN" altLang="en-US" sz="2800" b="1" dirty="0">
                  <a:solidFill>
                    <a:srgbClr val="18478F"/>
                  </a:solidFill>
                  <a:latin typeface="+mn-ea"/>
                  <a:cs typeface="+mn-ea"/>
                  <a:sym typeface="+mn-ea"/>
                </a:rPr>
                <a:t>不同强化学习算法之间的关系</a:t>
              </a:r>
            </a:p>
          </p:txBody>
        </p:sp>
      </p:grpSp>
      <p:pic>
        <p:nvPicPr>
          <p:cNvPr id="8" name="内容占位符 3" descr="屏幕剪辑"/>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816610" y="1216660"/>
            <a:ext cx="7510780" cy="4424680"/>
          </a:xfrm>
          <a:prstGeom prst="rect">
            <a:avLst/>
          </a:prstGeom>
          <a:noFill/>
          <a:ln>
            <a:noFill/>
          </a:ln>
        </p:spPr>
      </p:pic>
      <p:sp>
        <p:nvSpPr>
          <p:cNvPr id="9" name="矩形: 圆角 8">
            <a:extLst>
              <a:ext uri="{FF2B5EF4-FFF2-40B4-BE49-F238E27FC236}">
                <a16:creationId xmlns:a16="http://schemas.microsoft.com/office/drawing/2014/main" id="{938751CE-2F87-41A2-8DD4-0282A5070BFC}"/>
              </a:ext>
            </a:extLst>
          </p:cNvPr>
          <p:cNvSpPr/>
          <p:nvPr/>
        </p:nvSpPr>
        <p:spPr>
          <a:xfrm>
            <a:off x="2496065" y="3225114"/>
            <a:ext cx="1396313" cy="148898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416851D-8847-4F7A-BEDD-387575B3E004}"/>
              </a:ext>
            </a:extLst>
          </p:cNvPr>
          <p:cNvSpPr/>
          <p:nvPr/>
        </p:nvSpPr>
        <p:spPr>
          <a:xfrm>
            <a:off x="4553467" y="3181865"/>
            <a:ext cx="1396313" cy="67962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7E23367-3BC3-43A8-8FAB-80E38BBD2D81}"/>
              </a:ext>
            </a:extLst>
          </p:cNvPr>
          <p:cNvSpPr/>
          <p:nvPr/>
        </p:nvSpPr>
        <p:spPr>
          <a:xfrm>
            <a:off x="6825049" y="3225114"/>
            <a:ext cx="1396313" cy="148898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强化学习</a:t>
              </a:r>
            </a:p>
          </p:txBody>
        </p:sp>
      </p:grpSp>
      <p:grpSp>
        <p:nvGrpSpPr>
          <p:cNvPr id="12" name="组合 11"/>
          <p:cNvGrpSpPr/>
          <p:nvPr/>
        </p:nvGrpSpPr>
        <p:grpSpPr>
          <a:xfrm>
            <a:off x="478155" y="1300480"/>
            <a:ext cx="2931160" cy="460375"/>
            <a:chOff x="926" y="2425"/>
            <a:chExt cx="4616" cy="725"/>
          </a:xfrm>
        </p:grpSpPr>
        <p:cxnSp>
          <p:nvCxnSpPr>
            <p:cNvPr id="26" name="直接连接符 25"/>
            <p:cNvCxnSpPr/>
            <p:nvPr/>
          </p:nvCxnSpPr>
          <p:spPr>
            <a:xfrm>
              <a:off x="926" y="3128"/>
              <a:ext cx="4616" cy="0"/>
            </a:xfrm>
            <a:prstGeom prst="line">
              <a:avLst/>
            </a:prstGeom>
            <a:ln w="38100">
              <a:solidFill>
                <a:srgbClr val="385C98"/>
              </a:solidFill>
            </a:ln>
          </p:spPr>
          <p:style>
            <a:lnRef idx="1">
              <a:schemeClr val="accent1"/>
            </a:lnRef>
            <a:fillRef idx="0">
              <a:schemeClr val="accent1"/>
            </a:fillRef>
            <a:effectRef idx="0">
              <a:schemeClr val="accent1"/>
            </a:effectRef>
            <a:fontRef idx="minor">
              <a:schemeClr val="tx1"/>
            </a:fontRef>
          </p:style>
        </p:cxnSp>
        <p:sp>
          <p:nvSpPr>
            <p:cNvPr id="35" name="燕尾形 34"/>
            <p:cNvSpPr/>
            <p:nvPr/>
          </p:nvSpPr>
          <p:spPr>
            <a:xfrm>
              <a:off x="954" y="2534"/>
              <a:ext cx="280" cy="532"/>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1194" y="2534"/>
              <a:ext cx="280" cy="532"/>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1434" y="2534"/>
              <a:ext cx="280" cy="53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1919" y="2425"/>
              <a:ext cx="3314" cy="725"/>
            </a:xfrm>
            <a:prstGeom prst="rect">
              <a:avLst/>
            </a:prstGeom>
            <a:noFill/>
          </p:spPr>
          <p:txBody>
            <a:bodyPr wrap="square" rtlCol="0">
              <a:spAutoFit/>
            </a:bodyPr>
            <a:lstStyle/>
            <a:p>
              <a:r>
                <a:rPr lang="zh-CN" altLang="en-US" sz="2400" dirty="0">
                  <a:sym typeface="+mn-ea"/>
                </a:rPr>
                <a:t>智能体</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Agent</a:t>
              </a:r>
              <a:r>
                <a:rPr lang="zh-CN" altLang="en-US" sz="2000" dirty="0">
                  <a:latin typeface="Times New Roman" panose="02020603050405020304" charset="0"/>
                  <a:cs typeface="Times New Roman" panose="02020603050405020304" charset="0"/>
                  <a:sym typeface="+mn-ea"/>
                </a:rPr>
                <a:t>）</a:t>
              </a:r>
            </a:p>
          </p:txBody>
        </p:sp>
      </p:grpSp>
      <p:grpSp>
        <p:nvGrpSpPr>
          <p:cNvPr id="11" name="组合 10"/>
          <p:cNvGrpSpPr/>
          <p:nvPr/>
        </p:nvGrpSpPr>
        <p:grpSpPr>
          <a:xfrm>
            <a:off x="459740" y="3604260"/>
            <a:ext cx="3237865" cy="460375"/>
            <a:chOff x="926" y="2425"/>
            <a:chExt cx="5099" cy="725"/>
          </a:xfrm>
        </p:grpSpPr>
        <p:cxnSp>
          <p:nvCxnSpPr>
            <p:cNvPr id="13" name="直接连接符 12"/>
            <p:cNvCxnSpPr/>
            <p:nvPr/>
          </p:nvCxnSpPr>
          <p:spPr>
            <a:xfrm>
              <a:off x="926" y="3128"/>
              <a:ext cx="4616" cy="0"/>
            </a:xfrm>
            <a:prstGeom prst="line">
              <a:avLst/>
            </a:prstGeom>
            <a:ln w="38100">
              <a:solidFill>
                <a:srgbClr val="385C98"/>
              </a:solidFill>
            </a:ln>
          </p:spPr>
          <p:style>
            <a:lnRef idx="1">
              <a:schemeClr val="accent1"/>
            </a:lnRef>
            <a:fillRef idx="0">
              <a:schemeClr val="accent1"/>
            </a:fillRef>
            <a:effectRef idx="0">
              <a:schemeClr val="accent1"/>
            </a:effectRef>
            <a:fontRef idx="minor">
              <a:schemeClr val="tx1"/>
            </a:fontRef>
          </p:style>
        </p:cxnSp>
        <p:sp>
          <p:nvSpPr>
            <p:cNvPr id="14" name="燕尾形 13"/>
            <p:cNvSpPr/>
            <p:nvPr/>
          </p:nvSpPr>
          <p:spPr>
            <a:xfrm>
              <a:off x="954" y="2534"/>
              <a:ext cx="280" cy="532"/>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1194" y="2534"/>
              <a:ext cx="280" cy="532"/>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1434" y="2534"/>
              <a:ext cx="280" cy="53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框 16"/>
            <p:cNvSpPr txBox="1"/>
            <p:nvPr/>
          </p:nvSpPr>
          <p:spPr>
            <a:xfrm>
              <a:off x="1743" y="2425"/>
              <a:ext cx="4282" cy="725"/>
            </a:xfrm>
            <a:prstGeom prst="rect">
              <a:avLst/>
            </a:prstGeom>
            <a:noFill/>
          </p:spPr>
          <p:txBody>
            <a:bodyPr wrap="square" rtlCol="0">
              <a:spAutoFit/>
            </a:bodyPr>
            <a:lstStyle/>
            <a:p>
              <a:r>
                <a:rPr lang="zh-CN" altLang="en-US" sz="2400" dirty="0">
                  <a:sym typeface="+mn-ea"/>
                </a:rPr>
                <a:t>环境</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Environment</a:t>
              </a:r>
              <a:r>
                <a:rPr lang="zh-CN" altLang="en-US" sz="2000" dirty="0">
                  <a:latin typeface="Times New Roman" panose="02020603050405020304" charset="0"/>
                  <a:cs typeface="Times New Roman" panose="02020603050405020304" charset="0"/>
                  <a:sym typeface="+mn-ea"/>
                </a:rPr>
                <a:t>）</a:t>
              </a:r>
            </a:p>
          </p:txBody>
        </p:sp>
      </p:grpSp>
      <p:sp>
        <p:nvSpPr>
          <p:cNvPr id="18" name="文本框 17"/>
          <p:cNvSpPr txBox="1"/>
          <p:nvPr/>
        </p:nvSpPr>
        <p:spPr>
          <a:xfrm>
            <a:off x="495935" y="1897380"/>
            <a:ext cx="7934960" cy="1445260"/>
          </a:xfrm>
          <a:prstGeom prst="rect">
            <a:avLst/>
          </a:prstGeom>
          <a:noFill/>
        </p:spPr>
        <p:txBody>
          <a:bodyPr wrap="square" rtlCol="0" anchor="t">
            <a:spAutoFit/>
          </a:bodyPr>
          <a:lstStyle/>
          <a:p>
            <a:pPr lvl="0" algn="just"/>
            <a:r>
              <a:rPr lang="zh-CN" altLang="en-US" sz="2200" dirty="0">
                <a:latin typeface="Times New Roman" panose="02020603050405020304" charset="0"/>
                <a:cs typeface="Times New Roman" panose="02020603050405020304" charset="0"/>
                <a:sym typeface="+mn-ea"/>
              </a:rPr>
              <a:t>感知外界环境的</a:t>
            </a:r>
            <a:r>
              <a:rPr lang="zh-CN" altLang="en-US" sz="2200" dirty="0">
                <a:solidFill>
                  <a:srgbClr val="C00000"/>
                </a:solidFill>
                <a:latin typeface="Times New Roman" panose="02020603050405020304" charset="0"/>
                <a:cs typeface="Times New Roman" panose="02020603050405020304" charset="0"/>
                <a:sym typeface="+mn-ea"/>
              </a:rPr>
              <a:t>状态</a:t>
            </a:r>
            <a:r>
              <a:rPr lang="zh-CN" altLang="en-US" sz="2200" dirty="0">
                <a:latin typeface="Times New Roman" panose="02020603050405020304" charset="0"/>
                <a:cs typeface="Times New Roman" panose="02020603050405020304" charset="0"/>
                <a:sym typeface="+mn-ea"/>
              </a:rPr>
              <a:t>（</a:t>
            </a:r>
            <a:r>
              <a:rPr lang="en-US" altLang="zh-CN" sz="2200" dirty="0">
                <a:latin typeface="Times New Roman" panose="02020603050405020304" charset="0"/>
                <a:cs typeface="Times New Roman" panose="02020603050405020304" charset="0"/>
                <a:sym typeface="+mn-ea"/>
              </a:rPr>
              <a:t>State</a:t>
            </a:r>
            <a:r>
              <a:rPr lang="zh-CN" altLang="en-US" sz="2200" dirty="0">
                <a:latin typeface="Times New Roman" panose="02020603050405020304" charset="0"/>
                <a:cs typeface="Times New Roman" panose="02020603050405020304" charset="0"/>
                <a:sym typeface="+mn-ea"/>
              </a:rPr>
              <a:t>）和奖励</a:t>
            </a:r>
            <a:r>
              <a:rPr lang="zh-CN" altLang="en-US" sz="2200" dirty="0">
                <a:solidFill>
                  <a:srgbClr val="C00000"/>
                </a:solidFill>
                <a:latin typeface="Times New Roman" panose="02020603050405020304" charset="0"/>
                <a:cs typeface="Times New Roman" panose="02020603050405020304" charset="0"/>
                <a:sym typeface="+mn-ea"/>
              </a:rPr>
              <a:t>反馈</a:t>
            </a:r>
            <a:r>
              <a:rPr lang="zh-CN" altLang="en-US" sz="2200" dirty="0">
                <a:latin typeface="Times New Roman" panose="02020603050405020304" charset="0"/>
                <a:cs typeface="Times New Roman" panose="02020603050405020304" charset="0"/>
                <a:sym typeface="+mn-ea"/>
              </a:rPr>
              <a:t>（</a:t>
            </a:r>
            <a:r>
              <a:rPr lang="en-US" altLang="zh-CN" sz="2200" dirty="0">
                <a:latin typeface="Times New Roman" panose="02020603050405020304" charset="0"/>
                <a:cs typeface="Times New Roman" panose="02020603050405020304" charset="0"/>
                <a:sym typeface="+mn-ea"/>
              </a:rPr>
              <a:t>Reward</a:t>
            </a:r>
            <a:r>
              <a:rPr lang="zh-CN" altLang="en-US" sz="2200" dirty="0">
                <a:latin typeface="Times New Roman" panose="02020603050405020304" charset="0"/>
                <a:cs typeface="Times New Roman" panose="02020603050405020304" charset="0"/>
                <a:sym typeface="+mn-ea"/>
              </a:rPr>
              <a:t>），并进行学习和决策。智能体的</a:t>
            </a:r>
            <a:r>
              <a:rPr lang="zh-CN" altLang="en-US" sz="2200" dirty="0">
                <a:solidFill>
                  <a:srgbClr val="C00000"/>
                </a:solidFill>
                <a:latin typeface="Times New Roman" panose="02020603050405020304" charset="0"/>
                <a:cs typeface="Times New Roman" panose="02020603050405020304" charset="0"/>
                <a:sym typeface="+mn-ea"/>
              </a:rPr>
              <a:t>决策</a:t>
            </a:r>
            <a:r>
              <a:rPr lang="zh-CN" altLang="en-US" sz="2200" dirty="0">
                <a:latin typeface="Times New Roman" panose="02020603050405020304" charset="0"/>
                <a:cs typeface="Times New Roman" panose="02020603050405020304" charset="0"/>
                <a:sym typeface="+mn-ea"/>
              </a:rPr>
              <a:t>功能是指根据外界环境的状态来做出不同的</a:t>
            </a:r>
            <a:r>
              <a:rPr lang="zh-CN" altLang="en-US" sz="2200" dirty="0">
                <a:solidFill>
                  <a:srgbClr val="C00000"/>
                </a:solidFill>
                <a:latin typeface="Times New Roman" panose="02020603050405020304" charset="0"/>
                <a:cs typeface="Times New Roman" panose="02020603050405020304" charset="0"/>
                <a:sym typeface="+mn-ea"/>
              </a:rPr>
              <a:t>动作</a:t>
            </a:r>
            <a:r>
              <a:rPr lang="zh-CN" altLang="en-US" sz="2200" dirty="0">
                <a:latin typeface="Times New Roman" panose="02020603050405020304" charset="0"/>
                <a:cs typeface="Times New Roman" panose="02020603050405020304" charset="0"/>
                <a:sym typeface="+mn-ea"/>
              </a:rPr>
              <a:t>（</a:t>
            </a:r>
            <a:r>
              <a:rPr lang="en-US" altLang="zh-CN" sz="2200" dirty="0">
                <a:latin typeface="Times New Roman" panose="02020603050405020304" charset="0"/>
                <a:cs typeface="Times New Roman" panose="02020603050405020304" charset="0"/>
                <a:sym typeface="+mn-ea"/>
              </a:rPr>
              <a:t>Action</a:t>
            </a:r>
            <a:r>
              <a:rPr lang="zh-CN" altLang="en-US" sz="2200" dirty="0">
                <a:latin typeface="Times New Roman" panose="02020603050405020304" charset="0"/>
                <a:cs typeface="Times New Roman" panose="02020603050405020304" charset="0"/>
                <a:sym typeface="+mn-ea"/>
              </a:rPr>
              <a:t>），而</a:t>
            </a:r>
            <a:r>
              <a:rPr lang="zh-CN" altLang="en-US" sz="2200" dirty="0">
                <a:solidFill>
                  <a:srgbClr val="C00000"/>
                </a:solidFill>
                <a:latin typeface="Times New Roman" panose="02020603050405020304" charset="0"/>
                <a:cs typeface="Times New Roman" panose="02020603050405020304" charset="0"/>
                <a:sym typeface="+mn-ea"/>
              </a:rPr>
              <a:t>学习</a:t>
            </a:r>
            <a:r>
              <a:rPr lang="zh-CN" altLang="en-US" sz="2200" dirty="0">
                <a:latin typeface="Times New Roman" panose="02020603050405020304" charset="0"/>
                <a:cs typeface="Times New Roman" panose="02020603050405020304" charset="0"/>
                <a:sym typeface="+mn-ea"/>
              </a:rPr>
              <a:t>功能是指根据外界环境的奖励来调整策略。</a:t>
            </a:r>
          </a:p>
        </p:txBody>
      </p:sp>
      <p:sp>
        <p:nvSpPr>
          <p:cNvPr id="19" name="文本框 18"/>
          <p:cNvSpPr txBox="1"/>
          <p:nvPr/>
        </p:nvSpPr>
        <p:spPr>
          <a:xfrm>
            <a:off x="495935" y="4229100"/>
            <a:ext cx="7934960" cy="768350"/>
          </a:xfrm>
          <a:prstGeom prst="rect">
            <a:avLst/>
          </a:prstGeom>
          <a:noFill/>
        </p:spPr>
        <p:txBody>
          <a:bodyPr wrap="square" rtlCol="0" anchor="t">
            <a:spAutoFit/>
          </a:bodyPr>
          <a:lstStyle/>
          <a:p>
            <a:pPr lvl="0" algn="just"/>
            <a:r>
              <a:rPr lang="zh-CN" altLang="en-US" sz="2200" dirty="0">
                <a:latin typeface="Times New Roman" panose="02020603050405020304" charset="0"/>
                <a:cs typeface="Times New Roman" panose="02020603050405020304" charset="0"/>
                <a:sym typeface="+mn-ea"/>
              </a:rPr>
              <a:t>智能体外部的所有事物，并受智能体动作的影响而改变其状态，并反馈给智能体相应的奖励。</a:t>
            </a: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31" name="组合 30"/>
          <p:cNvGrpSpPr/>
          <p:nvPr/>
        </p:nvGrpSpPr>
        <p:grpSpPr>
          <a:xfrm>
            <a:off x="0" y="260985"/>
            <a:ext cx="8925560" cy="706755"/>
            <a:chOff x="-9" y="254"/>
            <a:chExt cx="14056" cy="1113"/>
          </a:xfrm>
        </p:grpSpPr>
        <p:sp>
          <p:nvSpPr>
            <p:cNvPr id="32" name="矩形 31"/>
            <p:cNvSpPr/>
            <p:nvPr/>
          </p:nvSpPr>
          <p:spPr>
            <a:xfrm>
              <a:off x="2814" y="429"/>
              <a:ext cx="11233"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3" name="圆角矩形 32"/>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4" name="圆角矩形 33"/>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6" name="矩形 35"/>
            <p:cNvSpPr/>
            <p:nvPr/>
          </p:nvSpPr>
          <p:spPr>
            <a:xfrm>
              <a:off x="754" y="254"/>
              <a:ext cx="2059" cy="1113"/>
            </a:xfrm>
            <a:prstGeom prst="rect">
              <a:avLst/>
            </a:prstGeom>
          </p:spPr>
          <p:txBody>
            <a:bodyPr wrap="square">
              <a:spAutoFit/>
            </a:bodyPr>
            <a:lstStyle/>
            <a:p>
              <a:pPr algn="l">
                <a:buClrTx/>
                <a:buSzTx/>
                <a:buFontTx/>
              </a:pPr>
              <a:r>
                <a:rPr lang="zh-CN" altLang="en-US" sz="4000" b="1" dirty="0">
                  <a:solidFill>
                    <a:srgbClr val="18478F"/>
                  </a:solidFill>
                  <a:latin typeface="Times New Roman" panose="02020603050405020304" charset="0"/>
                  <a:cs typeface="Times New Roman" panose="02020603050405020304" charset="0"/>
                  <a:sym typeface="+mn-ea"/>
                </a:rPr>
                <a:t>汇总</a:t>
              </a:r>
              <a:endParaRPr lang="zh-CN" altLang="en-US" sz="4000" b="1" dirty="0">
                <a:solidFill>
                  <a:srgbClr val="18478F"/>
                </a:solidFill>
                <a:latin typeface="+mn-ea"/>
                <a:cs typeface="+mn-ea"/>
                <a:sym typeface="+mn-ea"/>
              </a:endParaRPr>
            </a:p>
          </p:txBody>
        </p:sp>
      </p:grpSp>
      <p:pic>
        <p:nvPicPr>
          <p:cNvPr id="3" name="内容占位符 3" descr="屏幕剪辑"/>
          <p:cNvPicPr>
            <a:picLocks noGrp="1"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261235" y="255270"/>
            <a:ext cx="6882765" cy="6346825"/>
          </a:xfrm>
          <a:prstGeom prst="rect">
            <a:avLst/>
          </a:prstGeom>
          <a:noFill/>
          <a:ln>
            <a:noFill/>
          </a:ln>
          <a:effectLst/>
        </p:spPr>
      </p:pic>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6" name="Picture 7" descr="校园-大门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97095"/>
            <a:ext cx="9144000" cy="214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未标题-1"/>
          <p:cNvPicPr>
            <a:picLocks noChangeAspect="1"/>
          </p:cNvPicPr>
          <p:nvPr/>
        </p:nvPicPr>
        <p:blipFill>
          <a:blip r:embed="rId6"/>
          <a:stretch>
            <a:fillRect/>
          </a:stretch>
        </p:blipFill>
        <p:spPr>
          <a:xfrm>
            <a:off x="63500" y="63500"/>
            <a:ext cx="1228090" cy="1256030"/>
          </a:xfrm>
          <a:prstGeom prst="rect">
            <a:avLst/>
          </a:prstGeom>
        </p:spPr>
      </p:pic>
      <p:grpSp>
        <p:nvGrpSpPr>
          <p:cNvPr id="2" name="组合 1"/>
          <p:cNvGrpSpPr/>
          <p:nvPr/>
        </p:nvGrpSpPr>
        <p:grpSpPr>
          <a:xfrm>
            <a:off x="1291590" y="2047875"/>
            <a:ext cx="7266305" cy="1751965"/>
            <a:chOff x="7729" y="4918"/>
            <a:chExt cx="11443" cy="2759"/>
          </a:xfrm>
        </p:grpSpPr>
        <p:sp>
          <p:nvSpPr>
            <p:cNvPr id="36" name="文本框 35"/>
            <p:cNvSpPr txBox="1"/>
            <p:nvPr/>
          </p:nvSpPr>
          <p:spPr>
            <a:xfrm>
              <a:off x="7729" y="4918"/>
              <a:ext cx="11443" cy="1743"/>
            </a:xfrm>
            <a:prstGeom prst="rect">
              <a:avLst/>
            </a:prstGeom>
            <a:noFill/>
          </p:spPr>
          <p:txBody>
            <a:bodyPr wrap="square" rtlCol="0">
              <a:spAutoFit/>
            </a:bodyPr>
            <a:lstStyle/>
            <a:p>
              <a:pPr algn="ctr"/>
              <a:r>
                <a:rPr lang="zh-CN" altLang="en-US" sz="6600" b="1" spc="600" dirty="0">
                  <a:solidFill>
                    <a:srgbClr val="18478F"/>
                  </a:solidFill>
                  <a:latin typeface="微软雅黑" panose="020B0503020204020204" pitchFamily="34" charset="-122"/>
                  <a:ea typeface="微软雅黑" panose="020B0503020204020204" pitchFamily="34" charset="-122"/>
                  <a:cs typeface="+mn-ea"/>
                  <a:sym typeface="+mn-lt"/>
                </a:rPr>
                <a:t>谢谢！</a:t>
              </a:r>
            </a:p>
          </p:txBody>
        </p:sp>
        <p:cxnSp>
          <p:nvCxnSpPr>
            <p:cNvPr id="9" name="直接连接符 8"/>
            <p:cNvCxnSpPr/>
            <p:nvPr/>
          </p:nvCxnSpPr>
          <p:spPr>
            <a:xfrm>
              <a:off x="8771" y="6623"/>
              <a:ext cx="9358" cy="0"/>
            </a:xfrm>
            <a:prstGeom prst="line">
              <a:avLst/>
            </a:prstGeom>
            <a:ln>
              <a:solidFill>
                <a:srgbClr val="18478F"/>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072" y="6853"/>
              <a:ext cx="10756" cy="824"/>
            </a:xfrm>
            <a:prstGeom prst="rect">
              <a:avLst/>
            </a:prstGeom>
            <a:noFill/>
          </p:spPr>
          <p:txBody>
            <a:bodyPr wrap="square" rtlCol="0">
              <a:spAutoFit/>
            </a:bodyPr>
            <a:lstStyle/>
            <a:p>
              <a:pPr algn="ctr"/>
              <a:r>
                <a:rPr lang="en-US" altLang="zh-CN" sz="2800" dirty="0">
                  <a:solidFill>
                    <a:srgbClr val="18478F"/>
                  </a:solidFill>
                  <a:latin typeface="微软雅黑" panose="020B0503020204020204" pitchFamily="34" charset="-122"/>
                  <a:ea typeface="微软雅黑" panose="020B0503020204020204" pitchFamily="34" charset="-122"/>
                  <a:cs typeface="+mn-ea"/>
                  <a:sym typeface="+mn-lt"/>
                </a:rPr>
                <a:t>THANK YOU FOR LISTENING</a:t>
              </a:r>
              <a:endParaRPr lang="zh-CN" altLang="en-US" sz="28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44805"/>
            <a:ext cx="8925560" cy="583565"/>
            <a:chOff x="-9" y="386"/>
            <a:chExt cx="14056" cy="919"/>
          </a:xfrm>
        </p:grpSpPr>
        <p:sp>
          <p:nvSpPr>
            <p:cNvPr id="3" name="矩形 2"/>
            <p:cNvSpPr/>
            <p:nvPr/>
          </p:nvSpPr>
          <p:spPr>
            <a:xfrm>
              <a:off x="7519" y="429"/>
              <a:ext cx="6528"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386"/>
              <a:ext cx="6764" cy="919"/>
            </a:xfrm>
            <a:prstGeom prst="rect">
              <a:avLst/>
            </a:prstGeom>
          </p:spPr>
          <p:txBody>
            <a:bodyPr wrap="square">
              <a:spAutoFit/>
            </a:bodyPr>
            <a:lstStyle/>
            <a:p>
              <a:pPr fontAlgn="auto">
                <a:lnSpc>
                  <a:spcPct val="100000"/>
                </a:lnSpc>
              </a:pPr>
              <a:r>
                <a:rPr lang="zh-CN" altLang="en-US" sz="3200" b="1" dirty="0">
                  <a:solidFill>
                    <a:srgbClr val="18478F"/>
                  </a:solidFill>
                  <a:latin typeface="+mn-ea"/>
                  <a:cs typeface="+mn-ea"/>
                  <a:sym typeface="+mn-ea"/>
                </a:rPr>
                <a:t>强化学习中的基本要素</a:t>
              </a:r>
            </a:p>
          </p:txBody>
        </p:sp>
      </p:grpSp>
      <p:grpSp>
        <p:nvGrpSpPr>
          <p:cNvPr id="19" name="组合 18"/>
          <p:cNvGrpSpPr/>
          <p:nvPr/>
        </p:nvGrpSpPr>
        <p:grpSpPr>
          <a:xfrm>
            <a:off x="480060" y="1210310"/>
            <a:ext cx="8235854" cy="460375"/>
            <a:chOff x="652" y="2101"/>
            <a:chExt cx="12970" cy="725"/>
          </a:xfrm>
        </p:grpSpPr>
        <p:sp>
          <p:nvSpPr>
            <p:cNvPr id="20" name="椭圆 19"/>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902" y="2101"/>
              <a:ext cx="12720" cy="725"/>
            </a:xfrm>
            <a:prstGeom prst="rect">
              <a:avLst/>
            </a:prstGeom>
            <a:noFill/>
          </p:spPr>
          <p:txBody>
            <a:bodyPr wrap="square" rtlCol="0" anchor="t">
              <a:spAutoFit/>
            </a:bodyPr>
            <a:lstStyle/>
            <a:p>
              <a:pPr algn="just"/>
              <a:r>
                <a:rPr lang="zh-CN" altLang="en-US" sz="2400" dirty="0">
                  <a:sym typeface="+mn-ea"/>
                </a:rPr>
                <a:t>环境的</a:t>
              </a:r>
              <a:r>
                <a:rPr lang="zh-CN" altLang="en-US" sz="2400" dirty="0">
                  <a:solidFill>
                    <a:srgbClr val="C00000"/>
                  </a:solidFill>
                  <a:sym typeface="+mn-ea"/>
                </a:rPr>
                <a:t>状态集</a:t>
              </a:r>
              <a:r>
                <a:rPr lang="zh-CN" altLang="en-US" sz="2400" dirty="0">
                  <a:solidFill>
                    <a:srgbClr val="C00000"/>
                  </a:solidFill>
                  <a:latin typeface="Times New Roman" panose="02020603050405020304" charset="0"/>
                  <a:cs typeface="Times New Roman" panose="02020603050405020304" charset="0"/>
                  <a:sym typeface="+mn-ea"/>
                </a:rPr>
                <a:t>合</a:t>
              </a:r>
              <a:r>
                <a:rPr lang="zh-CN" altLang="en-US" sz="2400" dirty="0">
                  <a:latin typeface="Times New Roman" panose="02020603050405020304" charset="0"/>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S</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grpSp>
        <p:nvGrpSpPr>
          <p:cNvPr id="8" name="组合 7"/>
          <p:cNvGrpSpPr/>
          <p:nvPr/>
        </p:nvGrpSpPr>
        <p:grpSpPr>
          <a:xfrm>
            <a:off x="480060" y="1936750"/>
            <a:ext cx="8235854" cy="460375"/>
            <a:chOff x="652" y="2101"/>
            <a:chExt cx="12970" cy="725"/>
          </a:xfrm>
        </p:grpSpPr>
        <p:sp>
          <p:nvSpPr>
            <p:cNvPr id="9" name="椭圆 8"/>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902" y="2101"/>
              <a:ext cx="12720" cy="725"/>
            </a:xfrm>
            <a:prstGeom prst="rect">
              <a:avLst/>
            </a:prstGeom>
            <a:noFill/>
          </p:spPr>
          <p:txBody>
            <a:bodyPr wrap="square" rtlCol="0" anchor="t">
              <a:spAutoFit/>
            </a:bodyPr>
            <a:lstStyle/>
            <a:p>
              <a:pPr algn="just"/>
              <a:r>
                <a:rPr lang="zh-CN" altLang="en-US" sz="2400" dirty="0">
                  <a:sym typeface="+mn-ea"/>
                </a:rPr>
                <a:t>智能体的</a:t>
              </a:r>
              <a:r>
                <a:rPr lang="zh-CN" altLang="en-US" sz="2400" dirty="0">
                  <a:solidFill>
                    <a:srgbClr val="C00000"/>
                  </a:solidFill>
                  <a:sym typeface="+mn-ea"/>
                </a:rPr>
                <a:t>动作集合</a:t>
              </a:r>
              <a:r>
                <a:rPr lang="zh-CN" altLang="en-US" sz="2400" dirty="0">
                  <a:sym typeface="+mn-ea"/>
                </a:rPr>
                <a:t>：</a:t>
              </a:r>
              <a:r>
                <a:rPr lang="en-US" altLang="zh-CN" sz="2400" dirty="0">
                  <a:latin typeface="Times New Roman" panose="02020603050405020304" charset="0"/>
                  <a:cs typeface="Times New Roman" panose="02020603050405020304" charset="0"/>
                  <a:sym typeface="+mn-ea"/>
                </a:rPr>
                <a:t>A</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grpSp>
        <p:nvGrpSpPr>
          <p:cNvPr id="11" name="组合 10"/>
          <p:cNvGrpSpPr/>
          <p:nvPr/>
        </p:nvGrpSpPr>
        <p:grpSpPr>
          <a:xfrm>
            <a:off x="480060" y="3410585"/>
            <a:ext cx="7950107" cy="829945"/>
            <a:chOff x="652" y="2101"/>
            <a:chExt cx="12520" cy="1307"/>
          </a:xfrm>
        </p:grpSpPr>
        <p:sp>
          <p:nvSpPr>
            <p:cNvPr id="12" name="椭圆 11"/>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3" name="文本框 12"/>
                <p:cNvSpPr txBox="1"/>
                <p:nvPr/>
              </p:nvSpPr>
              <p:spPr>
                <a:xfrm>
                  <a:off x="902" y="2101"/>
                  <a:ext cx="12270" cy="1307"/>
                </a:xfrm>
                <a:prstGeom prst="rect">
                  <a:avLst/>
                </a:prstGeom>
                <a:noFill/>
              </p:spPr>
              <p:txBody>
                <a:bodyPr wrap="square" rtlCol="0" anchor="t">
                  <a:spAutoFit/>
                </a:bodyPr>
                <a:lstStyle/>
                <a:p>
                  <a:pPr algn="just"/>
                  <a:r>
                    <a:rPr lang="zh-CN" altLang="en-US" sz="2400" dirty="0">
                      <a:solidFill>
                        <a:srgbClr val="C00000"/>
                      </a:solidFill>
                      <a:sym typeface="+mn-ea"/>
                    </a:rPr>
                    <a:t>状态转移概率</a:t>
                  </a:r>
                  <a:r>
                    <a:rPr lang="zh-CN" altLang="en-US" sz="2400" dirty="0">
                      <a:sym typeface="+mn-ea"/>
                    </a:rPr>
                    <a:t>：</a:t>
                  </a:r>
                  <a14:m>
                    <m:oMath xmlns:m="http://schemas.openxmlformats.org/officeDocument/2006/math">
                      <m:r>
                        <a:rPr lang="en-US" altLang="zh-CN" sz="2400" i="1" dirty="0">
                          <a:latin typeface="Cambria Math" panose="02040503050406030204" charset="0"/>
                          <a:cs typeface="Cambria Math" panose="02040503050406030204" charset="0"/>
                          <a:sym typeface="+mn-ea"/>
                        </a:rPr>
                        <m:t>𝑝</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𝑎</m:t>
                      </m:r>
                      <m:r>
                        <a:rPr lang="en-US" altLang="zh-CN" sz="2400" i="1" dirty="0">
                          <a:latin typeface="Cambria Math" panose="02040503050406030204" charset="0"/>
                          <a:cs typeface="Cambria Math" panose="02040503050406030204" charset="0"/>
                          <a:sym typeface="+mn-ea"/>
                        </a:rPr>
                        <m:t>)</m:t>
                      </m:r>
                    </m:oMath>
                  </a14:m>
                  <a:r>
                    <a:rPr lang="zh-CN" altLang="en-US" sz="2400" dirty="0">
                      <a:latin typeface="Times New Roman" panose="02020603050405020304" charset="0"/>
                      <a:cs typeface="Times New Roman" panose="02020603050405020304" charset="0"/>
                      <a:sym typeface="+mn-ea"/>
                    </a:rPr>
                    <a:t>，即智能体根据当前状态</a:t>
                  </a:r>
                  <a:r>
                    <a:rPr lang="en-US" altLang="zh-CN" sz="2400" dirty="0">
                      <a:latin typeface="Times New Roman" panose="02020603050405020304" charset="0"/>
                      <a:cs typeface="Times New Roman" panose="02020603050405020304" charset="0"/>
                      <a:sym typeface="+mn-ea"/>
                    </a:rPr>
                    <a:t>s</a:t>
                  </a:r>
                  <a:r>
                    <a:rPr lang="zh-CN" altLang="en-US" sz="2400" dirty="0">
                      <a:latin typeface="Times New Roman" panose="02020603050405020304" charset="0"/>
                      <a:cs typeface="Times New Roman" panose="02020603050405020304" charset="0"/>
                      <a:sym typeface="+mn-ea"/>
                    </a:rPr>
                    <a:t>做出一个动作</a:t>
                  </a:r>
                  <a:r>
                    <a:rPr lang="en-US" altLang="zh-CN" sz="2400" dirty="0">
                      <a:latin typeface="Times New Roman" panose="02020603050405020304" charset="0"/>
                      <a:cs typeface="Times New Roman" panose="02020603050405020304" charset="0"/>
                      <a:sym typeface="+mn-ea"/>
                    </a:rPr>
                    <a:t>a</a:t>
                  </a:r>
                  <a:r>
                    <a:rPr lang="zh-CN" altLang="en-US" sz="2400" dirty="0">
                      <a:latin typeface="Times New Roman" panose="02020603050405020304" charset="0"/>
                      <a:cs typeface="Times New Roman" panose="02020603050405020304" charset="0"/>
                      <a:sym typeface="+mn-ea"/>
                    </a:rPr>
                    <a:t>之后，下一个时刻环境处于不同状态</a:t>
                  </a:r>
                  <a:r>
                    <a:rPr lang="en-US" altLang="zh-CN" sz="2400" dirty="0">
                      <a:latin typeface="Times New Roman" panose="02020603050405020304" charset="0"/>
                      <a:cs typeface="Times New Roman" panose="02020603050405020304" charset="0"/>
                      <a:sym typeface="+mn-ea"/>
                    </a:rPr>
                    <a:t>s’</a:t>
                  </a:r>
                  <a:r>
                    <a:rPr lang="zh-CN" altLang="en-US" sz="2400" dirty="0">
                      <a:latin typeface="Times New Roman" panose="02020603050405020304" charset="0"/>
                      <a:cs typeface="Times New Roman" panose="02020603050405020304" charset="0"/>
                      <a:sym typeface="+mn-ea"/>
                    </a:rPr>
                    <a:t>的概率；</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902" y="2101"/>
                  <a:ext cx="12270" cy="1307"/>
                </a:xfrm>
                <a:prstGeom prst="rect">
                  <a:avLst/>
                </a:prstGeom>
                <a:blipFill rotWithShape="1">
                  <a:blip r:embed="rId7"/>
                </a:blipFill>
              </p:spPr>
              <p:txBody>
                <a:bodyPr/>
                <a:lstStyle/>
                <a:p>
                  <a:r>
                    <a:rPr lang="zh-CN" altLang="en-US">
                      <a:noFill/>
                    </a:rPr>
                    <a:t> </a:t>
                  </a:r>
                </a:p>
              </p:txBody>
            </p:sp>
          </mc:Fallback>
        </mc:AlternateContent>
      </p:grpSp>
      <p:grpSp>
        <p:nvGrpSpPr>
          <p:cNvPr id="14" name="组合 13"/>
          <p:cNvGrpSpPr/>
          <p:nvPr/>
        </p:nvGrpSpPr>
        <p:grpSpPr>
          <a:xfrm>
            <a:off x="480060" y="4243705"/>
            <a:ext cx="7950742" cy="1198880"/>
            <a:chOff x="652" y="2101"/>
            <a:chExt cx="12521" cy="1888"/>
          </a:xfrm>
        </p:grpSpPr>
        <p:sp>
          <p:nvSpPr>
            <p:cNvPr id="15" name="椭圆 14"/>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6" name="文本框 15"/>
                <p:cNvSpPr txBox="1"/>
                <p:nvPr/>
              </p:nvSpPr>
              <p:spPr>
                <a:xfrm>
                  <a:off x="902" y="2101"/>
                  <a:ext cx="12271" cy="1888"/>
                </a:xfrm>
                <a:prstGeom prst="rect">
                  <a:avLst/>
                </a:prstGeom>
                <a:noFill/>
              </p:spPr>
              <p:txBody>
                <a:bodyPr wrap="square" rtlCol="0" anchor="t">
                  <a:spAutoFit/>
                </a:bodyPr>
                <a:lstStyle/>
                <a:p>
                  <a:pPr algn="just"/>
                  <a:r>
                    <a:rPr lang="zh-CN" altLang="en-US" sz="2400" dirty="0">
                      <a:solidFill>
                        <a:srgbClr val="C00000"/>
                      </a:solidFill>
                      <a:latin typeface="Times New Roman" panose="02020603050405020304" charset="0"/>
                      <a:cs typeface="Times New Roman" panose="02020603050405020304" charset="0"/>
                      <a:sym typeface="+mn-ea"/>
                    </a:rPr>
                    <a:t>即时奖励</a:t>
                  </a:r>
                  <a:r>
                    <a:rPr lang="zh-CN" altLang="en-US" sz="2400" dirty="0">
                      <a:latin typeface="Times New Roman" panose="02020603050405020304" charset="0"/>
                      <a:cs typeface="Times New Roman" panose="02020603050405020304" charset="0"/>
                      <a:sym typeface="+mn-ea"/>
                    </a:rPr>
                    <a:t>：</a:t>
                  </a:r>
                  <a14:m>
                    <m:oMath xmlns:m="http://schemas.openxmlformats.org/officeDocument/2006/math">
                      <m:r>
                        <a:rPr lang="en-US" altLang="zh-CN" sz="2400" i="1" dirty="0">
                          <a:latin typeface="Cambria Math" panose="02040503050406030204" charset="0"/>
                          <a:cs typeface="Cambria Math" panose="02040503050406030204" charset="0"/>
                          <a:sym typeface="+mn-ea"/>
                        </a:rPr>
                        <m:t>𝑟</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𝑎</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oMath>
                  </a14:m>
                  <a:r>
                    <a:rPr lang="zh-CN" altLang="en-US" sz="2400" dirty="0">
                      <a:latin typeface="Times New Roman" panose="02020603050405020304" charset="0"/>
                      <a:cs typeface="Times New Roman" panose="02020603050405020304" charset="0"/>
                      <a:sym typeface="+mn-ea"/>
                    </a:rPr>
                    <a:t>，即智能体根据当前状态做出一个动作之后，环境会反馈给智能体一个奖励，这个奖励和动作之后下一个时刻的状态有关。</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902" y="2101"/>
                  <a:ext cx="12271" cy="1888"/>
                </a:xfrm>
                <a:prstGeom prst="rect">
                  <a:avLst/>
                </a:prstGeom>
                <a:blipFill rotWithShape="1">
                  <a:blip r:embed="rId8"/>
                </a:blipFill>
              </p:spPr>
              <p:txBody>
                <a:bodyPr/>
                <a:lstStyle/>
                <a:p>
                  <a:r>
                    <a:rPr lang="zh-CN" altLang="en-US">
                      <a:noFill/>
                    </a:rPr>
                    <a:t> </a:t>
                  </a:r>
                </a:p>
              </p:txBody>
            </p:sp>
          </mc:Fallback>
        </mc:AlternateContent>
      </p:grpSp>
      <p:grpSp>
        <p:nvGrpSpPr>
          <p:cNvPr id="17" name="组合 16"/>
          <p:cNvGrpSpPr/>
          <p:nvPr/>
        </p:nvGrpSpPr>
        <p:grpSpPr>
          <a:xfrm>
            <a:off x="480060" y="2606040"/>
            <a:ext cx="8235854" cy="858520"/>
            <a:chOff x="652" y="2101"/>
            <a:chExt cx="12970" cy="1352"/>
          </a:xfrm>
        </p:grpSpPr>
        <p:sp>
          <p:nvSpPr>
            <p:cNvPr id="18" name="椭圆 17"/>
            <p:cNvSpPr/>
            <p:nvPr>
              <p:custDataLst>
                <p:tags r:id="rId2"/>
              </p:custDataLst>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22" name="文本框 21"/>
                <p:cNvSpPr txBox="1"/>
                <p:nvPr>
                  <p:custDataLst>
                    <p:tags r:id="rId3"/>
                  </p:custDataLst>
                </p:nvPr>
              </p:nvSpPr>
              <p:spPr>
                <a:xfrm>
                  <a:off x="902" y="2101"/>
                  <a:ext cx="12720" cy="1352"/>
                </a:xfrm>
                <a:prstGeom prst="rect">
                  <a:avLst/>
                </a:prstGeom>
                <a:noFill/>
              </p:spPr>
              <p:txBody>
                <a:bodyPr wrap="square" rtlCol="0" anchor="t">
                  <a:spAutoFit/>
                </a:bodyPr>
                <a:lstStyle/>
                <a:p>
                  <a:pPr algn="just"/>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sym typeface="+mn-ea"/>
                    </a:rPr>
                    <a:t>策略</a:t>
                  </a:r>
                  <a14:m>
                    <m:oMath xmlns:m="http://schemas.openxmlformats.org/officeDocument/2006/math">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𝜋</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𝑎</m:t>
                      </m:r>
                      <m:r>
                        <a:rPr lang="en-US" altLang="zh-CN" sz="2400" i="1" dirty="0">
                          <a:latin typeface="Cambria Math" panose="02040503050406030204" charset="0"/>
                          <a:ea typeface="宋体" panose="02010600030101010101" pitchFamily="2" charset="-122"/>
                          <a:cs typeface="Cambria Math" panose="02040503050406030204" charset="0"/>
                          <a:sym typeface="+mn-ea"/>
                        </a:rPr>
                        <m:t>|</m:t>
                      </m:r>
                      <m:r>
                        <a:rPr lang="en-US" altLang="zh-CN" sz="2400" i="1" dirty="0">
                          <a:latin typeface="Cambria Math" panose="02040503050406030204" charset="0"/>
                          <a:ea typeface="宋体" panose="02010600030101010101" pitchFamily="2" charset="-122"/>
                          <a:cs typeface="Cambria Math" panose="02040503050406030204" charset="0"/>
                          <a:sym typeface="+mn-ea"/>
                        </a:rPr>
                        <m:t>𝑠</m:t>
                      </m:r>
                      <m:r>
                        <a:rPr lang="en-US" altLang="zh-CN" sz="2400" i="1" dirty="0">
                          <a:latin typeface="Cambria Math" panose="02040503050406030204" charset="0"/>
                          <a:ea typeface="宋体" panose="02010600030101010101" pitchFamily="2" charset="-122"/>
                          <a:cs typeface="Cambria Math" panose="02040503050406030204" charset="0"/>
                          <a:sym typeface="+mn-ea"/>
                        </a:rPr>
                        <m:t>)</m:t>
                      </m:r>
                    </m:oMath>
                  </a14:m>
                  <a:r>
                    <a:rPr lang="zh-CN" altLang="en-US" sz="2400" dirty="0">
                      <a:latin typeface="Cambria Math" panose="02040503050406030204" charset="0"/>
                      <a:ea typeface="宋体" panose="02010600030101010101" pitchFamily="2" charset="-122"/>
                      <a:cs typeface="Cambria Math" panose="02040503050406030204" charset="0"/>
                      <a:sym typeface="+mn-ea"/>
                    </a:rPr>
                    <a:t>，即智能体根据环境状态</a:t>
                  </a:r>
                  <a:r>
                    <a:rPr lang="en-US" altLang="zh-CN" sz="2400" dirty="0">
                      <a:latin typeface="Cambria Math" panose="02040503050406030204" charset="0"/>
                      <a:ea typeface="宋体" panose="02010600030101010101" pitchFamily="2" charset="-122"/>
                      <a:cs typeface="Cambria Math" panose="02040503050406030204" charset="0"/>
                      <a:sym typeface="+mn-ea"/>
                    </a:rPr>
                    <a:t>s</a:t>
                  </a:r>
                  <a:r>
                    <a:rPr lang="zh-CN" altLang="en-US" sz="2400" dirty="0">
                      <a:latin typeface="Cambria Math" panose="02040503050406030204" charset="0"/>
                      <a:ea typeface="宋体" panose="02010600030101010101" pitchFamily="2" charset="-122"/>
                      <a:cs typeface="Cambria Math" panose="02040503050406030204" charset="0"/>
                      <a:sym typeface="+mn-ea"/>
                    </a:rPr>
                    <a:t>来决定下一步动作</a:t>
                  </a:r>
                  <a:r>
                    <a:rPr lang="en-US" altLang="zh-CN" sz="2400" dirty="0">
                      <a:latin typeface="Cambria Math" panose="02040503050406030204" charset="0"/>
                      <a:ea typeface="宋体" panose="02010600030101010101" pitchFamily="2" charset="-122"/>
                      <a:cs typeface="Cambria Math" panose="02040503050406030204" charset="0"/>
                      <a:sym typeface="+mn-ea"/>
                    </a:rPr>
                    <a:t>a</a:t>
                  </a:r>
                  <a:r>
                    <a:rPr lang="zh-CN" altLang="en-US" sz="2400" dirty="0">
                      <a:latin typeface="Cambria Math" panose="02040503050406030204" charset="0"/>
                      <a:ea typeface="宋体" panose="02010600030101010101" pitchFamily="2" charset="-122"/>
                      <a:cs typeface="Cambria Math" panose="02040503050406030204" charset="0"/>
                      <a:sym typeface="+mn-ea"/>
                    </a:rPr>
                    <a:t>的函数</a:t>
                  </a:r>
                </a:p>
              </p:txBody>
            </p:sp>
          </mc:Choice>
          <mc:Fallback xmlns="">
            <p:sp>
              <p:nvSpPr>
                <p:cNvPr id="22" name="文本框 21"/>
                <p:cNvSpPr txBox="1">
                  <a:spLocks noRot="1" noChangeAspect="1" noMove="1" noResize="1" noEditPoints="1" noAdjustHandles="1" noChangeArrowheads="1" noChangeShapeType="1" noTextEdit="1"/>
                </p:cNvSpPr>
                <p:nvPr>
                  <p:custDataLst>
                    <p:tags r:id="rId9"/>
                  </p:custDataLst>
                </p:nvPr>
              </p:nvSpPr>
              <p:spPr>
                <a:xfrm>
                  <a:off x="902" y="2101"/>
                  <a:ext cx="12720" cy="1352"/>
                </a:xfrm>
                <a:prstGeom prst="rect">
                  <a:avLst/>
                </a:prstGeom>
                <a:blipFill rotWithShape="1">
                  <a:blip r:embed="rId10"/>
                </a:blipFill>
              </p:spPr>
              <p:txBody>
                <a:bodyPr/>
                <a:lstStyle/>
                <a:p>
                  <a:r>
                    <a:rPr lang="zh-CN" altLang="en-US">
                      <a:noFill/>
                    </a:rPr>
                    <a:t> </a:t>
                  </a:r>
                </a:p>
              </p:txBody>
            </p:sp>
          </mc:Fallback>
        </mc:AlternateContent>
      </p:gr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260985"/>
            <a:ext cx="8925560" cy="706755"/>
            <a:chOff x="-9" y="254"/>
            <a:chExt cx="14056" cy="1113"/>
          </a:xfrm>
        </p:grpSpPr>
        <p:sp>
          <p:nvSpPr>
            <p:cNvPr id="3" name="矩形 2"/>
            <p:cNvSpPr/>
            <p:nvPr/>
          </p:nvSpPr>
          <p:spPr>
            <a:xfrm>
              <a:off x="4297" y="429"/>
              <a:ext cx="9750"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254"/>
              <a:ext cx="3544" cy="1113"/>
            </a:xfrm>
            <a:prstGeom prst="rect">
              <a:avLst/>
            </a:prstGeom>
          </p:spPr>
          <p:txBody>
            <a:bodyPr wrap="square">
              <a:spAutoFit/>
            </a:bodyPr>
            <a:lstStyle/>
            <a:p>
              <a:pPr fontAlgn="auto">
                <a:lnSpc>
                  <a:spcPct val="100000"/>
                </a:lnSpc>
              </a:pPr>
              <a:r>
                <a:rPr lang="zh-CN" altLang="en-US" sz="4000" b="1" dirty="0">
                  <a:solidFill>
                    <a:srgbClr val="18478F"/>
                  </a:solidFill>
                  <a:latin typeface="+mn-ea"/>
                  <a:cs typeface="+mn-ea"/>
                  <a:sym typeface="+mn-ea"/>
                </a:rPr>
                <a:t>强化学习</a:t>
              </a:r>
            </a:p>
          </p:txBody>
        </p:sp>
      </p:grpSp>
      <p:grpSp>
        <p:nvGrpSpPr>
          <p:cNvPr id="20" name="组合 19"/>
          <p:cNvGrpSpPr/>
          <p:nvPr/>
        </p:nvGrpSpPr>
        <p:grpSpPr>
          <a:xfrm>
            <a:off x="480060" y="1210310"/>
            <a:ext cx="7785009" cy="829945"/>
            <a:chOff x="652" y="2101"/>
            <a:chExt cx="12260" cy="1307"/>
          </a:xfrm>
        </p:grpSpPr>
        <p:sp>
          <p:nvSpPr>
            <p:cNvPr id="21" name="椭圆 20"/>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902" y="2101"/>
              <a:ext cx="12010" cy="1307"/>
            </a:xfrm>
            <a:prstGeom prst="rect">
              <a:avLst/>
            </a:prstGeom>
            <a:noFill/>
          </p:spPr>
          <p:txBody>
            <a:bodyPr wrap="square" rtlCol="0" anchor="t">
              <a:spAutoFit/>
            </a:bodyPr>
            <a:lstStyle/>
            <a:p>
              <a:pPr algn="just"/>
              <a:r>
                <a:rPr lang="zh-CN" altLang="en-US" sz="2400" dirty="0">
                  <a:sym typeface="+mn-ea"/>
                </a:rPr>
                <a:t>强化学习问题可以描述为一个智能体从与环境的交互中不断学习以完成特定目标（比如取得最大奖励值）。</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grpSp>
        <p:nvGrpSpPr>
          <p:cNvPr id="23" name="组合 22"/>
          <p:cNvGrpSpPr/>
          <p:nvPr/>
        </p:nvGrpSpPr>
        <p:grpSpPr>
          <a:xfrm>
            <a:off x="480060" y="2268855"/>
            <a:ext cx="7785009" cy="829945"/>
            <a:chOff x="652" y="2101"/>
            <a:chExt cx="12260" cy="1307"/>
          </a:xfrm>
        </p:grpSpPr>
        <p:sp>
          <p:nvSpPr>
            <p:cNvPr id="24" name="椭圆 23"/>
            <p:cNvSpPr/>
            <p:nvPr/>
          </p:nvSpPr>
          <p:spPr>
            <a:xfrm>
              <a:off x="652" y="2349"/>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902" y="2101"/>
              <a:ext cx="12010" cy="1307"/>
            </a:xfrm>
            <a:prstGeom prst="rect">
              <a:avLst/>
            </a:prstGeom>
            <a:noFill/>
          </p:spPr>
          <p:txBody>
            <a:bodyPr wrap="square" rtlCol="0" anchor="t">
              <a:spAutoFit/>
            </a:bodyPr>
            <a:lstStyle/>
            <a:p>
              <a:pPr algn="just"/>
              <a:r>
                <a:rPr lang="zh-CN" altLang="en-US" sz="2400" dirty="0">
                  <a:sym typeface="+mn-ea"/>
                </a:rPr>
                <a:t>强化学习就是智能体不断与环境进行交互，并根据经验调整其策略来最大化其长远的所有奖励的累积值。</a:t>
              </a:r>
              <a:endParaRPr lang="zh-CN" altLang="en-US" sz="2400" dirty="0">
                <a:latin typeface="Times New Roman" panose="02020603050405020304" charset="0"/>
                <a:ea typeface="宋体" panose="02010600030101010101" pitchFamily="2" charset="-122"/>
                <a:cs typeface="Times New Roman" panose="02020603050405020304" charset="0"/>
                <a:sym typeface="+mn-ea"/>
              </a:endParaRPr>
            </a:p>
          </p:txBody>
        </p:sp>
      </p:grpSp>
      <p:pic>
        <p:nvPicPr>
          <p:cNvPr id="27" name="图片 2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085" y="3338830"/>
            <a:ext cx="5244465" cy="266890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445" y="330835"/>
            <a:ext cx="8925560" cy="645160"/>
            <a:chOff x="-9" y="364"/>
            <a:chExt cx="14056" cy="1016"/>
          </a:xfrm>
        </p:grpSpPr>
        <p:sp>
          <p:nvSpPr>
            <p:cNvPr id="3" name="矩形 2"/>
            <p:cNvSpPr/>
            <p:nvPr/>
          </p:nvSpPr>
          <p:spPr>
            <a:xfrm>
              <a:off x="6856" y="429"/>
              <a:ext cx="719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3"/>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5" name="圆角矩形 4"/>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754" y="364"/>
              <a:ext cx="6102" cy="1016"/>
            </a:xfrm>
            <a:prstGeom prst="rect">
              <a:avLst/>
            </a:prstGeom>
          </p:spPr>
          <p:txBody>
            <a:bodyPr wrap="square">
              <a:spAutoFit/>
            </a:bodyPr>
            <a:lstStyle/>
            <a:p>
              <a:pPr fontAlgn="auto">
                <a:lnSpc>
                  <a:spcPct val="100000"/>
                </a:lnSpc>
              </a:pPr>
              <a:r>
                <a:rPr lang="zh-CN" altLang="en-US" sz="3600" b="1" dirty="0">
                  <a:solidFill>
                    <a:srgbClr val="18478F"/>
                  </a:solidFill>
                  <a:latin typeface="+mn-ea"/>
                  <a:cs typeface="+mn-ea"/>
                  <a:sym typeface="+mn-ea"/>
                </a:rPr>
                <a:t>马尔可夫决策过程</a:t>
              </a:r>
            </a:p>
          </p:txBody>
        </p:sp>
      </p:grpSp>
      <p:grpSp>
        <p:nvGrpSpPr>
          <p:cNvPr id="9" name="组合 8"/>
          <p:cNvGrpSpPr/>
          <p:nvPr/>
        </p:nvGrpSpPr>
        <p:grpSpPr>
          <a:xfrm>
            <a:off x="480060" y="3936571"/>
            <a:ext cx="7954010" cy="460375"/>
            <a:chOff x="814" y="3458"/>
            <a:chExt cx="12526" cy="725"/>
          </a:xfrm>
        </p:grpSpPr>
        <p:sp>
          <p:nvSpPr>
            <p:cNvPr id="10" name="椭圆 9"/>
            <p:cNvSpPr/>
            <p:nvPr/>
          </p:nvSpPr>
          <p:spPr>
            <a:xfrm>
              <a:off x="814" y="3658"/>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1064" y="3458"/>
              <a:ext cx="12276" cy="725"/>
            </a:xfrm>
            <a:prstGeom prst="rect">
              <a:avLst/>
            </a:prstGeom>
            <a:noFill/>
          </p:spPr>
          <p:txBody>
            <a:bodyPr wrap="square" rtlCol="0" anchor="t">
              <a:spAutoFit/>
            </a:bodyPr>
            <a:lstStyle/>
            <a:p>
              <a:pPr marL="0" lvl="1" algn="just">
                <a:buClrTx/>
                <a:buSzTx/>
                <a:buFontTx/>
              </a:pPr>
              <a:r>
                <a:rPr lang="zh-CN" altLang="en-US" sz="2400" dirty="0">
                  <a:latin typeface="Times New Roman" panose="02020603050405020304" charset="0"/>
                  <a:cs typeface="Times New Roman" panose="02020603050405020304" charset="0"/>
                  <a:sym typeface="+mn-ea"/>
                </a:rPr>
                <a:t>马尔可夫过程</a:t>
              </a:r>
            </a:p>
          </p:txBody>
        </p:sp>
      </p:grpSp>
      <p:pic>
        <p:nvPicPr>
          <p:cNvPr id="18" name="图片 1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778" y="5929891"/>
            <a:ext cx="5427577" cy="762000"/>
          </a:xfrm>
          <a:prstGeom prst="rect">
            <a:avLst/>
          </a:prstGeom>
        </p:spPr>
      </p:pic>
      <p:pic>
        <p:nvPicPr>
          <p:cNvPr id="19" name="图片 18"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8910" y="1083802"/>
            <a:ext cx="3946175" cy="1926822"/>
          </a:xfrm>
          <a:prstGeom prst="rect">
            <a:avLst/>
          </a:prstGeom>
        </p:spPr>
      </p:pic>
      <p:pic>
        <p:nvPicPr>
          <p:cNvPr id="20" name="图片 19"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1915" y="3164843"/>
            <a:ext cx="6029050" cy="682534"/>
          </a:xfrm>
          <a:prstGeom prst="rect">
            <a:avLst/>
          </a:prstGeom>
        </p:spPr>
      </p:pic>
      <p:pic>
        <p:nvPicPr>
          <p:cNvPr id="14" name="内容占位符 3" descr="屏幕剪辑">
            <a:extLst>
              <a:ext uri="{FF2B5EF4-FFF2-40B4-BE49-F238E27FC236}">
                <a16:creationId xmlns:a16="http://schemas.microsoft.com/office/drawing/2014/main" id="{1898C735-4B00-4335-BB88-D21EE1E2B7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2073102" y="4438582"/>
            <a:ext cx="4997793" cy="1449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512445" y="1165225"/>
            <a:ext cx="8018145" cy="521970"/>
            <a:chOff x="765" y="2299"/>
            <a:chExt cx="12627" cy="822"/>
          </a:xfrm>
        </p:grpSpPr>
        <p:sp>
          <p:nvSpPr>
            <p:cNvPr id="9" name="椭圆 8"/>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1015" y="2299"/>
              <a:ext cx="12377" cy="822"/>
            </a:xfrm>
            <a:prstGeom prst="rect">
              <a:avLst/>
            </a:prstGeom>
            <a:noFill/>
          </p:spPr>
          <p:txBody>
            <a:bodyPr wrap="square" rtlCol="0" anchor="t">
              <a:spAutoFit/>
            </a:bodyPr>
            <a:lstStyle/>
            <a:p>
              <a:pPr algn="just"/>
              <a:r>
                <a:rPr lang="zh-CN" altLang="en-US" sz="2800" dirty="0">
                  <a:sym typeface="+mn-ea"/>
                </a:rPr>
                <a:t>马尔可夫决策过程的一个</a:t>
              </a:r>
              <a:r>
                <a:rPr lang="zh-CN" altLang="en-US" sz="2800" dirty="0">
                  <a:solidFill>
                    <a:srgbClr val="C00000"/>
                  </a:solidFill>
                  <a:sym typeface="+mn-ea"/>
                </a:rPr>
                <a:t>轨</a:t>
              </a:r>
              <a:r>
                <a:rPr lang="zh-CN" altLang="en-US" sz="2800" dirty="0">
                  <a:solidFill>
                    <a:srgbClr val="C00000"/>
                  </a:solidFill>
                  <a:latin typeface="Times New Roman" panose="02020603050405020304" charset="0"/>
                  <a:cs typeface="Times New Roman" panose="02020603050405020304" charset="0"/>
                  <a:sym typeface="+mn-ea"/>
                </a:rPr>
                <a:t>迹</a:t>
              </a:r>
              <a:r>
                <a:rPr lang="zh-CN" altLang="en-US" sz="2800" dirty="0">
                  <a:latin typeface="Times New Roman" panose="02020603050405020304" charset="0"/>
                  <a:cs typeface="Times New Roman" panose="02020603050405020304" charset="0"/>
                  <a:sym typeface="+mn-ea"/>
                </a:rPr>
                <a:t>（</a:t>
              </a:r>
              <a:r>
                <a:rPr lang="en-US" altLang="zh-CN" sz="2800" dirty="0">
                  <a:latin typeface="Times New Roman" panose="02020603050405020304" charset="0"/>
                  <a:cs typeface="Times New Roman" panose="02020603050405020304" charset="0"/>
                  <a:sym typeface="+mn-ea"/>
                </a:rPr>
                <a:t>trajectory</a:t>
              </a:r>
              <a:r>
                <a:rPr lang="zh-CN" altLang="en-US" sz="2800" dirty="0">
                  <a:latin typeface="Times New Roman" panose="02020603050405020304" charset="0"/>
                  <a:cs typeface="Times New Roman" panose="02020603050405020304" charset="0"/>
                  <a:sym typeface="+mn-ea"/>
                </a:rPr>
                <a:t>）</a:t>
              </a:r>
            </a:p>
          </p:txBody>
        </p:sp>
      </p:grpSp>
      <p:grpSp>
        <p:nvGrpSpPr>
          <p:cNvPr id="3" name="组合 2"/>
          <p:cNvGrpSpPr/>
          <p:nvPr/>
        </p:nvGrpSpPr>
        <p:grpSpPr>
          <a:xfrm>
            <a:off x="520700" y="4622800"/>
            <a:ext cx="8018145" cy="521970"/>
            <a:chOff x="765" y="2299"/>
            <a:chExt cx="12627" cy="822"/>
          </a:xfrm>
        </p:grpSpPr>
        <p:sp>
          <p:nvSpPr>
            <p:cNvPr id="6" name="椭圆 5"/>
            <p:cNvSpPr/>
            <p:nvPr/>
          </p:nvSpPr>
          <p:spPr>
            <a:xfrm>
              <a:off x="765" y="2543"/>
              <a:ext cx="250" cy="250"/>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1015" y="2299"/>
              <a:ext cx="12377" cy="822"/>
            </a:xfrm>
            <a:prstGeom prst="rect">
              <a:avLst/>
            </a:prstGeom>
            <a:noFill/>
          </p:spPr>
          <p:txBody>
            <a:bodyPr wrap="square" rtlCol="0" anchor="t">
              <a:spAutoFit/>
            </a:bodyPr>
            <a:lstStyle/>
            <a:p>
              <a:pPr algn="just"/>
              <a:r>
                <a:rPr lang="el-GR" altLang="zh-CN" sz="2800" dirty="0">
                  <a:sym typeface="+mn-ea"/>
                </a:rPr>
                <a:t>τ</a:t>
              </a:r>
              <a:r>
                <a:rPr lang="zh-CN" altLang="en-US" sz="2800" dirty="0">
                  <a:sym typeface="+mn-ea"/>
                </a:rPr>
                <a:t>的概率</a:t>
              </a:r>
              <a:endParaRPr lang="zh-CN" altLang="en-US" sz="2800" dirty="0">
                <a:latin typeface="Times New Roman" panose="02020603050405020304" charset="0"/>
                <a:cs typeface="Times New Roman" panose="02020603050405020304" charset="0"/>
                <a:sym typeface="+mn-ea"/>
              </a:endParaRPr>
            </a:p>
          </p:txBody>
        </p:sp>
      </p:gr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050" y="4622800"/>
            <a:ext cx="5521010" cy="1798320"/>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250" y="1757045"/>
            <a:ext cx="6080125" cy="631190"/>
          </a:xfrm>
          <a:prstGeom prst="rect">
            <a:avLst/>
          </a:prstGeom>
        </p:spPr>
      </p:pic>
      <p:pic>
        <p:nvPicPr>
          <p:cNvPr id="13" name="内容占位符 3"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1619250" y="2541768"/>
            <a:ext cx="6079830" cy="176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0" y="260985"/>
            <a:ext cx="8925560" cy="706755"/>
            <a:chOff x="-9" y="254"/>
            <a:chExt cx="14056" cy="1113"/>
          </a:xfrm>
        </p:grpSpPr>
        <p:sp>
          <p:nvSpPr>
            <p:cNvPr id="32" name="矩形 31"/>
            <p:cNvSpPr/>
            <p:nvPr/>
          </p:nvSpPr>
          <p:spPr>
            <a:xfrm>
              <a:off x="4546" y="429"/>
              <a:ext cx="9501" cy="763"/>
            </a:xfrm>
            <a:prstGeom prst="rect">
              <a:avLst/>
            </a:prstGeom>
            <a:gradFill>
              <a:gsLst>
                <a:gs pos="0">
                  <a:schemeClr val="accent1">
                    <a:lumMod val="5000"/>
                    <a:lumOff val="95000"/>
                    <a:alpha val="0"/>
                  </a:schemeClr>
                </a:gs>
                <a:gs pos="77000">
                  <a:srgbClr val="385C98"/>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3" name="圆角矩形 32"/>
            <p:cNvSpPr/>
            <p:nvPr/>
          </p:nvSpPr>
          <p:spPr>
            <a:xfrm rot="10800000" flipV="1">
              <a:off x="-9" y="393"/>
              <a:ext cx="763" cy="773"/>
            </a:xfrm>
            <a:prstGeom prst="roundRect">
              <a:avLst>
                <a:gd name="adj" fmla="val 5039"/>
              </a:avLst>
            </a:prstGeom>
            <a:solidFill>
              <a:srgbClr val="385C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34" name="圆角矩形 33"/>
            <p:cNvSpPr/>
            <p:nvPr/>
          </p:nvSpPr>
          <p:spPr>
            <a:xfrm rot="16200000" flipV="1">
              <a:off x="13279" y="442"/>
              <a:ext cx="763" cy="773"/>
            </a:xfrm>
            <a:prstGeom prst="roundRect">
              <a:avLst>
                <a:gd name="adj" fmla="val 5039"/>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6"/>
            <p:cNvSpPr/>
            <p:nvPr/>
          </p:nvSpPr>
          <p:spPr bwMode="auto">
            <a:xfrm>
              <a:off x="13425" y="613"/>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6" name="矩形 35"/>
            <p:cNvSpPr/>
            <p:nvPr/>
          </p:nvSpPr>
          <p:spPr>
            <a:xfrm>
              <a:off x="754" y="254"/>
              <a:ext cx="3792" cy="1113"/>
            </a:xfrm>
            <a:prstGeom prst="rect">
              <a:avLst/>
            </a:prstGeom>
          </p:spPr>
          <p:txBody>
            <a:bodyPr wrap="square">
              <a:spAutoFit/>
            </a:bodyPr>
            <a:lstStyle/>
            <a:p>
              <a:pPr algn="l">
                <a:buClrTx/>
                <a:buSzTx/>
                <a:buFontTx/>
              </a:pPr>
              <a:r>
                <a:rPr lang="zh-CN" altLang="en-US" sz="4000" b="1" dirty="0">
                  <a:solidFill>
                    <a:srgbClr val="18478F"/>
                  </a:solidFill>
                  <a:latin typeface="Times New Roman" panose="02020603050405020304" charset="0"/>
                  <a:cs typeface="Times New Roman" panose="02020603050405020304" charset="0"/>
                  <a:sym typeface="+mn-ea"/>
                </a:rPr>
                <a:t>策略π(a|s)</a:t>
              </a:r>
              <a:endParaRPr lang="zh-CN" altLang="en-US" sz="4000" b="1" dirty="0">
                <a:solidFill>
                  <a:srgbClr val="18478F"/>
                </a:solidFill>
                <a:latin typeface="+mn-ea"/>
                <a:cs typeface="+mn-ea"/>
                <a:sym typeface="+mn-ea"/>
              </a:endParaRPr>
            </a:p>
          </p:txBody>
        </p:sp>
      </p:grpSp>
    </p:spTree>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d0b9aaad-e4c3-4bdc-99b4-fdb991c72805"/>
  <p:tag name="COMMONDATA" val="eyJoZGlkIjoiODBjYzkxN2JiNzJiOTYzZWJiZDZiYWY0NDU0MDdhNWE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995,&quot;width&quot;:10839}"/>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292</TotalTime>
  <Words>1743</Words>
  <Application>Microsoft Office PowerPoint</Application>
  <PresentationFormat>全屏显示(4:3)</PresentationFormat>
  <Paragraphs>213</Paragraphs>
  <Slides>51</Slides>
  <Notes>51</Notes>
  <HiddenSlides>7</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51</vt:i4>
      </vt:variant>
    </vt:vector>
  </HeadingPairs>
  <TitlesOfParts>
    <vt:vector size="61" baseType="lpstr">
      <vt:lpstr>华文楷体</vt:lpstr>
      <vt:lpstr>宋体</vt:lpstr>
      <vt:lpstr>微软雅黑</vt:lpstr>
      <vt:lpstr>Arial</vt:lpstr>
      <vt:lpstr>Calibri</vt:lpstr>
      <vt:lpstr>Cambria Math</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DELL</cp:lastModifiedBy>
  <cp:revision>218</cp:revision>
  <dcterms:created xsi:type="dcterms:W3CDTF">2019-06-19T02:08:00Z</dcterms:created>
  <dcterms:modified xsi:type="dcterms:W3CDTF">2025-04-29T10:38:49Z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295DAAE9393F45449D52824529631A7D</vt:lpwstr>
  </property>
</Properties>
</file>